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7" r:id="rId2"/>
    <p:sldId id="453" r:id="rId3"/>
    <p:sldId id="422" r:id="rId4"/>
    <p:sldId id="260" r:id="rId5"/>
    <p:sldId id="261" r:id="rId6"/>
    <p:sldId id="262" r:id="rId7"/>
    <p:sldId id="268" r:id="rId8"/>
    <p:sldId id="269" r:id="rId9"/>
    <p:sldId id="270" r:id="rId10"/>
    <p:sldId id="271" r:id="rId11"/>
    <p:sldId id="273" r:id="rId12"/>
    <p:sldId id="423" r:id="rId13"/>
    <p:sldId id="447" r:id="rId14"/>
    <p:sldId id="275" r:id="rId15"/>
    <p:sldId id="450" r:id="rId16"/>
    <p:sldId id="451" r:id="rId17"/>
    <p:sldId id="448" r:id="rId18"/>
    <p:sldId id="449" r:id="rId19"/>
    <p:sldId id="279" r:id="rId20"/>
    <p:sldId id="280" r:id="rId21"/>
    <p:sldId id="455" r:id="rId22"/>
    <p:sldId id="456" r:id="rId23"/>
    <p:sldId id="457" r:id="rId24"/>
    <p:sldId id="458" r:id="rId25"/>
    <p:sldId id="459" r:id="rId26"/>
    <p:sldId id="460" r:id="rId27"/>
    <p:sldId id="461" r:id="rId28"/>
    <p:sldId id="462" r:id="rId29"/>
    <p:sldId id="463" r:id="rId30"/>
    <p:sldId id="464" r:id="rId31"/>
    <p:sldId id="465" r:id="rId32"/>
    <p:sldId id="466" r:id="rId33"/>
    <p:sldId id="467" r:id="rId34"/>
    <p:sldId id="468" r:id="rId35"/>
    <p:sldId id="469" r:id="rId36"/>
    <p:sldId id="470" r:id="rId37"/>
    <p:sldId id="471" r:id="rId38"/>
    <p:sldId id="472" r:id="rId39"/>
    <p:sldId id="473" r:id="rId40"/>
    <p:sldId id="474" r:id="rId41"/>
    <p:sldId id="475" r:id="rId42"/>
    <p:sldId id="476" r:id="rId43"/>
    <p:sldId id="477" r:id="rId44"/>
    <p:sldId id="478" r:id="rId45"/>
    <p:sldId id="479" r:id="rId46"/>
    <p:sldId id="480" r:id="rId47"/>
    <p:sldId id="481" r:id="rId48"/>
    <p:sldId id="482" r:id="rId49"/>
    <p:sldId id="483" r:id="rId50"/>
    <p:sldId id="484" r:id="rId51"/>
    <p:sldId id="485" r:id="rId52"/>
    <p:sldId id="486" r:id="rId53"/>
    <p:sldId id="487" r:id="rId54"/>
    <p:sldId id="488" r:id="rId55"/>
    <p:sldId id="489" r:id="rId56"/>
    <p:sldId id="490" r:id="rId57"/>
    <p:sldId id="491" r:id="rId58"/>
    <p:sldId id="492" r:id="rId59"/>
    <p:sldId id="316" r:id="rId60"/>
    <p:sldId id="319" r:id="rId61"/>
    <p:sldId id="320" r:id="rId62"/>
    <p:sldId id="321" r:id="rId63"/>
    <p:sldId id="322" r:id="rId64"/>
    <p:sldId id="323" r:id="rId65"/>
    <p:sldId id="324" r:id="rId66"/>
    <p:sldId id="325" r:id="rId67"/>
    <p:sldId id="326" r:id="rId68"/>
    <p:sldId id="327" r:id="rId69"/>
    <p:sldId id="329" r:id="rId70"/>
    <p:sldId id="330" r:id="rId71"/>
    <p:sldId id="331" r:id="rId72"/>
    <p:sldId id="332" r:id="rId73"/>
    <p:sldId id="333" r:id="rId74"/>
    <p:sldId id="334" r:id="rId75"/>
    <p:sldId id="335" r:id="rId76"/>
    <p:sldId id="336" r:id="rId77"/>
    <p:sldId id="337" r:id="rId78"/>
    <p:sldId id="346" r:id="rId79"/>
    <p:sldId id="347" r:id="rId80"/>
    <p:sldId id="357" r:id="rId81"/>
    <p:sldId id="365" r:id="rId82"/>
    <p:sldId id="366" r:id="rId83"/>
    <p:sldId id="454"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2" autoAdjust="0"/>
    <p:restoredTop sz="94586" autoAdjust="0"/>
  </p:normalViewPr>
  <p:slideViewPr>
    <p:cSldViewPr>
      <p:cViewPr>
        <p:scale>
          <a:sx n="80" d="100"/>
          <a:sy n="80" d="100"/>
        </p:scale>
        <p:origin x="-10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1FC136-8F32-48BE-A889-107AFAB5373A}" type="datetimeFigureOut">
              <a:rPr lang="en-US" smtClean="0"/>
              <a:pPr/>
              <a:t>8/10/2023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B5D69-DEF6-4B3F-AAC4-E04D7D678DE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2B5D69-DEF6-4B3F-AAC4-E04D7D678DE7}" type="slidenum">
              <a:rPr lang="en-GB" smtClean="0"/>
              <a:pPr/>
              <a:t>46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2B5D69-DEF6-4B3F-AAC4-E04D7D678DE7}" type="slidenum">
              <a:rPr lang="en-GB" smtClean="0"/>
              <a:pPr/>
              <a:t>53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2B5D69-DEF6-4B3F-AAC4-E04D7D678DE7}" type="slidenum">
              <a:rPr lang="en-GB" smtClean="0"/>
              <a:pPr/>
              <a:t>83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AD7E3AF-00E4-479E-A61B-AD48D3F6947B}"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3B7A1D-30E2-4AD4-ACA4-5650B6E42B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B6CA89-645E-4A20-8E18-5F464ABC22C1}"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1F368B-9D61-4079-A537-B6AA00B979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40F3F0-CBB1-45AC-B421-42B762B51CEF}"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8F4A7E-D37C-406A-B83F-C2D60C9E44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AC919E-5722-43F1-B508-4864F3508BA9}"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95B2E-2E97-4C76-9B58-3B8DF5B12F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37C3D5-E768-4B85-AB5A-4BD093046637}" type="datetimeFigureOut">
              <a:rPr lang="en-US"/>
              <a:pPr>
                <a:defRPr/>
              </a:pPr>
              <a:t>8/10/2023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77DC42-0EBE-42FF-BA54-52DA118252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D23EA6-16C5-4530-AAEB-F3A3510417E3}" type="datetimeFigureOut">
              <a:rPr lang="en-US"/>
              <a:pPr>
                <a:defRPr/>
              </a:pPr>
              <a:t>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C13357-F800-47B3-8088-87AF77FEB2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3242D47-5BCE-461C-8EFF-E014E4B5BEEA}" type="datetimeFigureOut">
              <a:rPr lang="en-US"/>
              <a:pPr>
                <a:defRPr/>
              </a:pPr>
              <a:t>8/10/2023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FD02E2-1180-45E2-9B5B-372CC055DC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331C372-EEF3-4198-8FA5-B4A812C071A9}" type="datetimeFigureOut">
              <a:rPr lang="en-US"/>
              <a:pPr>
                <a:defRPr/>
              </a:pPr>
              <a:t>8/10/2023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74A0E7-1331-407D-9BF3-FD950EE818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0FB4B4-B529-41DE-A6C0-FF9A3DA8F4C1}" type="datetimeFigureOut">
              <a:rPr lang="en-US"/>
              <a:pPr>
                <a:defRPr/>
              </a:pPr>
              <a:t>8/10/2023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AED454-D6A5-4C33-9DC4-4D0AEDD53F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B49B60-2ADA-451F-A535-9685458D2749}" type="datetimeFigureOut">
              <a:rPr lang="en-US"/>
              <a:pPr>
                <a:defRPr/>
              </a:pPr>
              <a:t>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460F80-EE13-4092-BCCD-F8A214D7C4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FF1C04-F160-46B7-9413-6354167C27F1}" type="datetimeFigureOut">
              <a:rPr lang="en-US"/>
              <a:pPr>
                <a:defRPr/>
              </a:pPr>
              <a:t>8/10/2023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5A9659-7581-4326-9F6E-0B553F94F0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288BAB3-1D19-44E7-A58A-09EBF24B243C}" type="datetimeFigureOut">
              <a:rPr lang="en-US"/>
              <a:pPr>
                <a:defRPr/>
              </a:pPr>
              <a:t>8/10/2023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5054B5-DB86-4E79-9D89-8A3E520A75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rtlCol="0">
            <a:noAutofit/>
          </a:bodyPr>
          <a:lstStyle/>
          <a:p>
            <a:pPr algn="l" eaLnBrk="1" fontAlgn="auto" hangingPunct="1">
              <a:spcAft>
                <a:spcPts val="0"/>
              </a:spcAft>
              <a:buFont typeface="Arial" pitchFamily="34" charset="0"/>
              <a:buNone/>
              <a:defRPr/>
            </a:pPr>
            <a:endParaRPr lang="en-US" sz="5400" b="1" dirty="0" smtClean="0">
              <a:solidFill>
                <a:schemeClr val="tx1"/>
              </a:solidFill>
            </a:endParaRPr>
          </a:p>
          <a:p>
            <a:pPr algn="l" eaLnBrk="1" fontAlgn="auto" hangingPunct="1">
              <a:spcAft>
                <a:spcPts val="0"/>
              </a:spcAft>
              <a:buFont typeface="Arial" pitchFamily="34" charset="0"/>
              <a:buNone/>
              <a:defRPr/>
            </a:pPr>
            <a:endParaRPr lang="en-US" sz="5400" b="1" dirty="0" smtClean="0">
              <a:solidFill>
                <a:schemeClr val="tx1"/>
              </a:solidFill>
            </a:endParaRPr>
          </a:p>
          <a:p>
            <a:pPr algn="l" eaLnBrk="1" fontAlgn="auto" hangingPunct="1">
              <a:spcAft>
                <a:spcPts val="0"/>
              </a:spcAft>
              <a:buFont typeface="Arial" pitchFamily="34" charset="0"/>
              <a:buNone/>
              <a:defRPr/>
            </a:pPr>
            <a:r>
              <a:rPr lang="en-US" sz="5400" b="1" dirty="0" smtClean="0">
                <a:solidFill>
                  <a:schemeClr val="tx1"/>
                </a:solidFill>
              </a:rPr>
              <a:t>     </a:t>
            </a:r>
            <a:r>
              <a:rPr lang="en-US" sz="5400" b="1" smtClean="0">
                <a:solidFill>
                  <a:schemeClr val="tx1"/>
                </a:solidFill>
              </a:rPr>
              <a:t>PUBLIC  SERVICE RULES.</a:t>
            </a:r>
            <a:endParaRPr lang="en-US" sz="5400" b="1" dirty="0" smtClean="0">
              <a:solidFill>
                <a:schemeClr val="tx1"/>
              </a:solidFill>
            </a:endParaRPr>
          </a:p>
          <a:p>
            <a:pPr algn="l" eaLnBrk="1" fontAlgn="auto" hangingPunct="1">
              <a:spcAft>
                <a:spcPts val="0"/>
              </a:spcAft>
              <a:buFont typeface="Arial" pitchFamily="34" charset="0"/>
              <a:buNone/>
              <a:defRPr/>
            </a:pPr>
            <a:r>
              <a:rPr lang="en-US" sz="5400" b="1" dirty="0" smtClean="0">
                <a:solidFill>
                  <a:schemeClr val="tx1"/>
                </a:solidFill>
              </a:rPr>
              <a:t>                    BY</a:t>
            </a:r>
          </a:p>
          <a:p>
            <a:pPr algn="l" eaLnBrk="1" fontAlgn="auto" hangingPunct="1">
              <a:spcAft>
                <a:spcPts val="0"/>
              </a:spcAft>
              <a:buFont typeface="Arial" pitchFamily="34" charset="0"/>
              <a:buNone/>
              <a:defRPr/>
            </a:pPr>
            <a:r>
              <a:rPr lang="en-US" sz="5400" b="1" dirty="0" smtClean="0">
                <a:solidFill>
                  <a:schemeClr val="tx1"/>
                </a:solidFill>
              </a:rPr>
              <a:t>                ONI, A.F.</a:t>
            </a:r>
            <a:endParaRPr lang="en-US" sz="5400" dirty="0" smtClean="0">
              <a:solidFill>
                <a:schemeClr val="tx1"/>
              </a:solidFill>
            </a:endParaRPr>
          </a:p>
          <a:p>
            <a:pPr marL="541782" indent="-514350" algn="l" eaLnBrk="1" fontAlgn="auto" hangingPunct="1">
              <a:spcAft>
                <a:spcPts val="0"/>
              </a:spcAft>
              <a:buFont typeface="Arial" pitchFamily="34" charset="0"/>
              <a:buNone/>
              <a:defRPr/>
            </a:pPr>
            <a:endParaRPr lang="en-US" dirty="0" smtClean="0">
              <a:solidFill>
                <a:schemeClr val="tx1"/>
              </a:solidFill>
            </a:endParaRPr>
          </a:p>
          <a:p>
            <a:pPr marL="541782" indent="-514350" algn="l" eaLnBrk="1" fontAlgn="auto" hangingPunct="1">
              <a:spcAft>
                <a:spcPts val="0"/>
              </a:spcAft>
              <a:buFont typeface="Arial" pitchFamily="34" charset="0"/>
              <a:buAutoNum type="romanLcParenR"/>
              <a:defRPr/>
            </a:pPr>
            <a:endParaRPr lang="en-US" sz="1900" dirty="0" smtClean="0">
              <a:solidFill>
                <a:schemeClr val="tx1"/>
              </a:solidFill>
            </a:endParaRPr>
          </a:p>
          <a:p>
            <a:pPr algn="l" eaLnBrk="1" fontAlgn="auto" hangingPunct="1">
              <a:spcAft>
                <a:spcPts val="0"/>
              </a:spcAft>
              <a:buFont typeface="Arial" pitchFamily="34" charset="0"/>
              <a:buNone/>
              <a:defRPr/>
            </a:pPr>
            <a:endParaRPr lang="en-US" sz="17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33350"/>
            <a:ext cx="7924800" cy="6124754"/>
          </a:xfrm>
          <a:prstGeom prst="rect">
            <a:avLst/>
          </a:prstGeom>
          <a:noFill/>
        </p:spPr>
        <p:txBody>
          <a:bodyPr>
            <a:spAutoFit/>
          </a:bodyPr>
          <a:lstStyle/>
          <a:p>
            <a:pPr algn="just" fontAlgn="auto">
              <a:spcBef>
                <a:spcPts val="0"/>
              </a:spcBef>
              <a:spcAft>
                <a:spcPts val="0"/>
              </a:spcAft>
              <a:defRPr/>
            </a:pPr>
            <a:r>
              <a:rPr lang="en-US" sz="2800" b="1" dirty="0" smtClean="0">
                <a:latin typeface="+mn-lt"/>
              </a:rPr>
              <a:t>Transfer </a:t>
            </a:r>
            <a:r>
              <a:rPr lang="en-US" sz="2800" b="1" dirty="0">
                <a:latin typeface="+mn-lt"/>
              </a:rPr>
              <a:t>and </a:t>
            </a:r>
            <a:r>
              <a:rPr lang="en-US" sz="2800" b="1" dirty="0" err="1">
                <a:latin typeface="+mn-lt"/>
              </a:rPr>
              <a:t>Secondment</a:t>
            </a:r>
            <a:endParaRPr lang="en-US" sz="2800" dirty="0">
              <a:latin typeface="+mn-lt"/>
            </a:endParaRPr>
          </a:p>
          <a:p>
            <a:pPr algn="just" fontAlgn="auto">
              <a:spcBef>
                <a:spcPts val="0"/>
              </a:spcBef>
              <a:spcAft>
                <a:spcPts val="0"/>
              </a:spcAft>
              <a:defRPr/>
            </a:pPr>
            <a:r>
              <a:rPr lang="en-US" sz="2800" dirty="0">
                <a:latin typeface="+mn-lt"/>
              </a:rPr>
              <a:t>Transfer is the permanent release of an officer from one service to another or from one class to another within the same service</a:t>
            </a:r>
            <a:r>
              <a:rPr lang="en-US" sz="2800" dirty="0" smtClean="0">
                <a:latin typeface="+mn-lt"/>
              </a:rPr>
              <a:t>.</a:t>
            </a:r>
          </a:p>
          <a:p>
            <a:pPr algn="just" eaLnBrk="1" hangingPunct="1"/>
            <a:r>
              <a:rPr lang="en-US" sz="2800" dirty="0" err="1" smtClean="0"/>
              <a:t>Secondment</a:t>
            </a:r>
            <a:r>
              <a:rPr lang="en-US" sz="2800" dirty="0" smtClean="0"/>
              <a:t> means temporary release of an office from one post or to the service of another government, approved body or any recognized international organization or body for a specific period.</a:t>
            </a:r>
          </a:p>
          <a:p>
            <a:pPr algn="just" eaLnBrk="1" hangingPunct="1"/>
            <a:r>
              <a:rPr lang="en-US" sz="2800" dirty="0" smtClean="0"/>
              <a:t>The period of </a:t>
            </a:r>
            <a:r>
              <a:rPr lang="en-US" sz="2800" dirty="0" err="1" smtClean="0"/>
              <a:t>secondment</a:t>
            </a:r>
            <a:r>
              <a:rPr lang="en-US" sz="2800" dirty="0" smtClean="0"/>
              <a:t> at one’s request is two years and an extension for another two years. </a:t>
            </a:r>
          </a:p>
          <a:p>
            <a:pPr algn="just" fontAlgn="auto">
              <a:spcBef>
                <a:spcPts val="0"/>
              </a:spcBef>
              <a:spcAft>
                <a:spcPts val="0"/>
              </a:spcAft>
              <a:defRPr/>
            </a:pPr>
            <a:endParaRPr lang="en-US" sz="2800" dirty="0">
              <a:latin typeface="+mn-lt"/>
            </a:endParaRPr>
          </a:p>
          <a:p>
            <a:pPr marL="400050" indent="-400050" algn="just" fontAlgn="auto">
              <a:spcBef>
                <a:spcPts val="0"/>
              </a:spcBef>
              <a:spcAft>
                <a:spcPts val="0"/>
              </a:spcAft>
              <a:defRPr/>
            </a:pPr>
            <a:endParaRPr lang="en-US" sz="28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11163"/>
            <a:ext cx="7924800" cy="5632311"/>
          </a:xfrm>
          <a:prstGeom prst="rect">
            <a:avLst/>
          </a:prstGeom>
          <a:noFill/>
        </p:spPr>
        <p:txBody>
          <a:bodyPr>
            <a:spAutoFit/>
          </a:bodyPr>
          <a:lstStyle/>
          <a:p>
            <a:pPr algn="just" fontAlgn="auto">
              <a:spcBef>
                <a:spcPts val="0"/>
              </a:spcBef>
              <a:spcAft>
                <a:spcPts val="0"/>
              </a:spcAft>
              <a:defRPr/>
            </a:pPr>
            <a:r>
              <a:rPr lang="en-US" sz="2400" b="1" dirty="0">
                <a:latin typeface="+mn-lt"/>
              </a:rPr>
              <a:t>Conditions for Transfer and </a:t>
            </a:r>
            <a:r>
              <a:rPr lang="en-US" sz="2400" b="1" dirty="0" err="1">
                <a:latin typeface="+mn-lt"/>
              </a:rPr>
              <a:t>Secondment</a:t>
            </a:r>
            <a:endParaRPr lang="en-US" sz="2400" dirty="0">
              <a:latin typeface="+mn-lt"/>
            </a:endParaRPr>
          </a:p>
          <a:p>
            <a:pPr algn="just" fontAlgn="auto">
              <a:spcBef>
                <a:spcPts val="0"/>
              </a:spcBef>
              <a:spcAft>
                <a:spcPts val="0"/>
              </a:spcAft>
              <a:buFont typeface="Wingdings" pitchFamily="2" charset="2"/>
              <a:buChar char="§"/>
              <a:defRPr/>
            </a:pPr>
            <a:r>
              <a:rPr lang="en-US" sz="2400" dirty="0">
                <a:latin typeface="+mn-lt"/>
              </a:rPr>
              <a:t>The officer’s appointment must be confirmed </a:t>
            </a:r>
            <a:r>
              <a:rPr lang="en-US" sz="2400" dirty="0" smtClean="0">
                <a:latin typeface="+mn-lt"/>
              </a:rPr>
              <a:t>;</a:t>
            </a:r>
          </a:p>
          <a:p>
            <a:pPr algn="just" fontAlgn="auto">
              <a:spcBef>
                <a:spcPts val="0"/>
              </a:spcBef>
              <a:spcAft>
                <a:spcPts val="0"/>
              </a:spcAft>
              <a:buFont typeface="Wingdings" pitchFamily="2" charset="2"/>
              <a:buChar char="§"/>
              <a:defRPr/>
            </a:pPr>
            <a:r>
              <a:rPr lang="en-US" sz="2400" dirty="0" smtClean="0">
                <a:latin typeface="+mn-lt"/>
              </a:rPr>
              <a:t>There </a:t>
            </a:r>
            <a:r>
              <a:rPr lang="en-US" sz="2400" dirty="0">
                <a:latin typeface="+mn-lt"/>
              </a:rPr>
              <a:t>must be </a:t>
            </a:r>
            <a:r>
              <a:rPr lang="en-US" sz="2400" dirty="0" smtClean="0">
                <a:latin typeface="+mn-lt"/>
              </a:rPr>
              <a:t>vacancy; </a:t>
            </a:r>
            <a:endParaRPr lang="en-US" sz="2400" dirty="0">
              <a:latin typeface="+mn-lt"/>
            </a:endParaRPr>
          </a:p>
          <a:p>
            <a:pPr algn="just" fontAlgn="auto">
              <a:spcBef>
                <a:spcPts val="0"/>
              </a:spcBef>
              <a:spcAft>
                <a:spcPts val="0"/>
              </a:spcAft>
              <a:buFont typeface="Wingdings" pitchFamily="2" charset="2"/>
              <a:buChar char="§"/>
              <a:defRPr/>
            </a:pPr>
            <a:r>
              <a:rPr lang="en-US" sz="2400" dirty="0" smtClean="0">
                <a:latin typeface="+mn-lt"/>
              </a:rPr>
              <a:t>He </a:t>
            </a:r>
            <a:r>
              <a:rPr lang="en-US" sz="2400" dirty="0">
                <a:latin typeface="+mn-lt"/>
              </a:rPr>
              <a:t>transfer/</a:t>
            </a:r>
            <a:r>
              <a:rPr lang="en-US" sz="2400" dirty="0" err="1">
                <a:latin typeface="+mn-lt"/>
              </a:rPr>
              <a:t>secondment</a:t>
            </a:r>
            <a:r>
              <a:rPr lang="en-US" sz="2400" dirty="0">
                <a:latin typeface="+mn-lt"/>
              </a:rPr>
              <a:t> should in no way jeopardize the promotion prospects of the serving </a:t>
            </a:r>
            <a:r>
              <a:rPr lang="en-US" sz="2400" dirty="0" smtClean="0">
                <a:latin typeface="+mn-lt"/>
              </a:rPr>
              <a:t>officers;</a:t>
            </a:r>
          </a:p>
          <a:p>
            <a:pPr algn="just" fontAlgn="auto">
              <a:spcBef>
                <a:spcPts val="0"/>
              </a:spcBef>
              <a:spcAft>
                <a:spcPts val="0"/>
              </a:spcAft>
              <a:buFont typeface="Wingdings" pitchFamily="2" charset="2"/>
              <a:buChar char="§"/>
              <a:defRPr/>
            </a:pPr>
            <a:r>
              <a:rPr lang="en-US" sz="2400" dirty="0" smtClean="0">
                <a:latin typeface="+mn-lt"/>
              </a:rPr>
              <a:t>Transfer </a:t>
            </a:r>
            <a:r>
              <a:rPr lang="en-US" sz="2400" dirty="0">
                <a:latin typeface="+mn-lt"/>
              </a:rPr>
              <a:t>on promotion is not allow except the post is </a:t>
            </a:r>
            <a:r>
              <a:rPr lang="en-US" sz="2400" dirty="0" smtClean="0">
                <a:latin typeface="+mn-lt"/>
              </a:rPr>
              <a:t>advertised;</a:t>
            </a:r>
            <a:endParaRPr lang="en-US" sz="2400" dirty="0">
              <a:latin typeface="+mn-lt"/>
            </a:endParaRPr>
          </a:p>
          <a:p>
            <a:pPr algn="just" fontAlgn="auto">
              <a:spcBef>
                <a:spcPts val="0"/>
              </a:spcBef>
              <a:spcAft>
                <a:spcPts val="0"/>
              </a:spcAft>
              <a:buFont typeface="Wingdings" pitchFamily="2" charset="2"/>
              <a:buChar char="§"/>
              <a:defRPr/>
            </a:pPr>
            <a:r>
              <a:rPr lang="en-US" sz="2400" dirty="0" smtClean="0">
                <a:latin typeface="+mn-lt"/>
              </a:rPr>
              <a:t>An </a:t>
            </a:r>
            <a:r>
              <a:rPr lang="en-US" sz="2400" dirty="0">
                <a:latin typeface="+mn-lt"/>
              </a:rPr>
              <a:t>officer who has </a:t>
            </a:r>
            <a:r>
              <a:rPr lang="en-US" sz="2400" dirty="0" smtClean="0">
                <a:latin typeface="+mn-lt"/>
              </a:rPr>
              <a:t>assumed </a:t>
            </a:r>
            <a:r>
              <a:rPr lang="en-US" sz="2400" dirty="0">
                <a:latin typeface="+mn-lt"/>
              </a:rPr>
              <a:t>duty on transfer cannot be granted review of the grade level with which he secured the </a:t>
            </a:r>
            <a:r>
              <a:rPr lang="en-US" sz="2400" dirty="0" smtClean="0">
                <a:latin typeface="+mn-lt"/>
              </a:rPr>
              <a:t>transfer;</a:t>
            </a:r>
            <a:endParaRPr lang="en-US" sz="2400" dirty="0">
              <a:latin typeface="+mn-lt"/>
            </a:endParaRPr>
          </a:p>
          <a:p>
            <a:pPr algn="just" fontAlgn="auto">
              <a:spcBef>
                <a:spcPts val="0"/>
              </a:spcBef>
              <a:spcAft>
                <a:spcPts val="0"/>
              </a:spcAft>
              <a:buFont typeface="Wingdings" pitchFamily="2" charset="2"/>
              <a:buChar char="§"/>
              <a:defRPr/>
            </a:pPr>
            <a:r>
              <a:rPr lang="en-US" sz="2400" dirty="0" smtClean="0">
                <a:latin typeface="+mn-lt"/>
              </a:rPr>
              <a:t>His Office </a:t>
            </a:r>
            <a:r>
              <a:rPr lang="en-US" sz="2400" dirty="0">
                <a:latin typeface="+mn-lt"/>
              </a:rPr>
              <a:t>must be willing to release him while </a:t>
            </a:r>
            <a:r>
              <a:rPr lang="en-US" sz="2400" dirty="0" smtClean="0">
                <a:latin typeface="+mn-lt"/>
              </a:rPr>
              <a:t>the </a:t>
            </a:r>
            <a:r>
              <a:rPr lang="en-US" sz="2400" dirty="0" err="1" smtClean="0">
                <a:latin typeface="+mn-lt"/>
              </a:rPr>
              <a:t>organisation</a:t>
            </a:r>
            <a:r>
              <a:rPr lang="en-US" sz="2400" dirty="0" smtClean="0">
                <a:latin typeface="+mn-lt"/>
              </a:rPr>
              <a:t> </a:t>
            </a:r>
            <a:r>
              <a:rPr lang="en-US" sz="2400" dirty="0">
                <a:latin typeface="+mn-lt"/>
              </a:rPr>
              <a:t>must be willing to accept him</a:t>
            </a:r>
            <a:r>
              <a:rPr lang="en-US" sz="2400" dirty="0" smtClean="0">
                <a:latin typeface="+mn-lt"/>
              </a:rPr>
              <a:t>.</a:t>
            </a:r>
          </a:p>
          <a:p>
            <a:pPr marL="342900" indent="-342900" algn="just" fontAlgn="auto">
              <a:spcBef>
                <a:spcPts val="0"/>
              </a:spcBef>
              <a:spcAft>
                <a:spcPts val="0"/>
              </a:spcAft>
              <a:defRPr/>
            </a:pPr>
            <a:endParaRPr lang="en-US" sz="2400" dirty="0">
              <a:latin typeface="+mn-lt"/>
            </a:endParaRPr>
          </a:p>
          <a:p>
            <a:pPr marL="342900" indent="-342900" algn="just" fontAlgn="auto">
              <a:spcBef>
                <a:spcPts val="0"/>
              </a:spcBef>
              <a:spcAft>
                <a:spcPts val="0"/>
              </a:spcAft>
              <a:defRPr/>
            </a:pPr>
            <a:endParaRPr lang="en-US" sz="2400" dirty="0">
              <a:latin typeface="+mn-lt"/>
            </a:endParaRPr>
          </a:p>
          <a:p>
            <a:pPr marL="342900" indent="-342900" algn="just" fontAlgn="auto">
              <a:spcBef>
                <a:spcPts val="0"/>
              </a:spcBef>
              <a:spcAft>
                <a:spcPts val="0"/>
              </a:spcAft>
              <a:defRPr/>
            </a:pPr>
            <a:endParaRPr lang="en-US" sz="24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a:t>
            </a:r>
            <a:endParaRPr lang="en-GB" dirty="0"/>
          </a:p>
        </p:txBody>
      </p:sp>
      <p:sp>
        <p:nvSpPr>
          <p:cNvPr id="3" name="Content Placeholder 2"/>
          <p:cNvSpPr>
            <a:spLocks noGrp="1"/>
          </p:cNvSpPr>
          <p:nvPr>
            <p:ph idx="1"/>
          </p:nvPr>
        </p:nvSpPr>
        <p:spPr/>
        <p:txBody>
          <a:bodyPr/>
          <a:lstStyle/>
          <a:p>
            <a:pPr algn="just" fontAlgn="auto">
              <a:spcBef>
                <a:spcPts val="0"/>
              </a:spcBef>
              <a:spcAft>
                <a:spcPts val="0"/>
              </a:spcAft>
              <a:buNone/>
              <a:defRPr/>
            </a:pPr>
            <a:r>
              <a:rPr lang="en-US" dirty="0" smtClean="0"/>
              <a:t>. Should possess qualification as specified by the organization </a:t>
            </a:r>
          </a:p>
          <a:p>
            <a:r>
              <a:rPr lang="en-US" dirty="0" smtClean="0"/>
              <a:t>The officer’s appointment must be confirmed;</a:t>
            </a:r>
          </a:p>
          <a:p>
            <a:r>
              <a:rPr lang="en-US" dirty="0" smtClean="0"/>
              <a:t>Should possess qualification as specified by the organization ;</a:t>
            </a:r>
            <a:endParaRPr lang="en-GB" dirty="0" smtClean="0"/>
          </a:p>
          <a:p>
            <a:r>
              <a:rPr lang="en-US" dirty="0" smtClean="0"/>
              <a:t> Should attach his antecedents or career progression sheet.</a:t>
            </a:r>
            <a:endParaRPr lang="en-GB" dirty="0" smtClean="0"/>
          </a:p>
          <a:p>
            <a:r>
              <a:rPr lang="en-US" dirty="0" smtClean="0"/>
              <a:t> Possess 2 years APER preceding the contemplated year of transfer/</a:t>
            </a:r>
            <a:r>
              <a:rPr lang="en-US" dirty="0" err="1" smtClean="0"/>
              <a:t>secondment</a:t>
            </a:r>
            <a:r>
              <a:rPr lang="en-US" dirty="0" smtClean="0"/>
              <a:t>;</a:t>
            </a:r>
            <a:endParaRPr lang="en-GB" dirty="0" smtClean="0"/>
          </a:p>
          <a:p>
            <a:r>
              <a:rPr lang="en-US" dirty="0" smtClean="0"/>
              <a:t>The officer’s application.</a:t>
            </a:r>
            <a:endParaRPr lang="en-GB" dirty="0" smtClean="0"/>
          </a:p>
          <a:p>
            <a:pPr algn="just" fontAlgn="auto">
              <a:spcBef>
                <a:spcPts val="0"/>
              </a:spcBef>
              <a:spcAft>
                <a:spcPts val="0"/>
              </a:spcAft>
              <a:buFont typeface="+mj-lt"/>
              <a:buAutoNum type="arabicPeriod"/>
              <a:defRPr/>
            </a:pPr>
            <a:endParaRPr lang="en-US"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Career Path in the Public service</a:t>
            </a:r>
            <a:endParaRPr lang="en-GB" sz="2800" dirty="0"/>
          </a:p>
        </p:txBody>
      </p:sp>
      <p:sp>
        <p:nvSpPr>
          <p:cNvPr id="3" name="Content Placeholder 2"/>
          <p:cNvSpPr>
            <a:spLocks noGrp="1"/>
          </p:cNvSpPr>
          <p:nvPr>
            <p:ph idx="1"/>
          </p:nvPr>
        </p:nvSpPr>
        <p:spPr/>
        <p:txBody>
          <a:bodyPr/>
          <a:lstStyle/>
          <a:p>
            <a:pPr>
              <a:buNone/>
            </a:pPr>
            <a:r>
              <a:rPr lang="en-GB" sz="2000" dirty="0" smtClean="0"/>
              <a:t>Career paths in the public service begins as stated:</a:t>
            </a:r>
          </a:p>
          <a:p>
            <a:r>
              <a:rPr lang="en-GB" sz="2000" dirty="0" smtClean="0"/>
              <a:t>Confirmation of Appointment</a:t>
            </a:r>
          </a:p>
          <a:p>
            <a:r>
              <a:rPr lang="en-GB" sz="2000" dirty="0" smtClean="0"/>
              <a:t>Transfer and Secondment</a:t>
            </a:r>
          </a:p>
          <a:p>
            <a:r>
              <a:rPr lang="en-GB" sz="2000" dirty="0" smtClean="0"/>
              <a:t>Promotion</a:t>
            </a:r>
          </a:p>
          <a:p>
            <a:r>
              <a:rPr lang="en-GB" sz="2000" dirty="0" smtClean="0"/>
              <a:t>Training and Staff Development</a:t>
            </a:r>
          </a:p>
          <a:p>
            <a:r>
              <a:rPr lang="en-GB" sz="2000" dirty="0" smtClean="0"/>
              <a:t>Upgrading</a:t>
            </a:r>
          </a:p>
          <a:p>
            <a:r>
              <a:rPr lang="en-GB" sz="2000" dirty="0" smtClean="0"/>
              <a:t>Conversion</a:t>
            </a:r>
          </a:p>
          <a:p>
            <a:r>
              <a:rPr lang="en-GB" sz="2000" dirty="0" smtClean="0"/>
              <a:t>Advancement</a:t>
            </a:r>
          </a:p>
          <a:p>
            <a:pPr>
              <a:buNone/>
            </a:pPr>
            <a:r>
              <a:rPr lang="en-US" sz="2800" b="1" dirty="0" smtClean="0"/>
              <a:t>Promotion</a:t>
            </a:r>
            <a:r>
              <a:rPr lang="en-US" sz="2800" dirty="0" smtClean="0"/>
              <a:t>:</a:t>
            </a:r>
            <a:br>
              <a:rPr lang="en-US" sz="2800" dirty="0" smtClean="0"/>
            </a:br>
            <a:r>
              <a:rPr lang="en-US" sz="2800" dirty="0" smtClean="0"/>
              <a:t>This is a strategy for motivating and ensuring improved performance from one grade level to a higher level in the Public Service.</a:t>
            </a:r>
          </a:p>
          <a:p>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fontScale="92500" lnSpcReduction="20000"/>
          </a:bodyPr>
          <a:lstStyle/>
          <a:p>
            <a:pPr algn="just" eaLnBrk="1" fontAlgn="auto" hangingPunct="1">
              <a:spcAft>
                <a:spcPts val="0"/>
              </a:spcAft>
              <a:buFont typeface="Arial" pitchFamily="34" charset="0"/>
              <a:buNone/>
              <a:defRPr/>
            </a:pPr>
            <a:r>
              <a:rPr lang="en-US" b="1" dirty="0" smtClean="0"/>
              <a:t>Conditions for promotion are:</a:t>
            </a:r>
          </a:p>
          <a:p>
            <a:pPr algn="just" eaLnBrk="1" fontAlgn="auto" hangingPunct="1">
              <a:spcAft>
                <a:spcPts val="0"/>
              </a:spcAft>
              <a:buFont typeface="Arial" pitchFamily="34" charset="0"/>
              <a:buChar char="•"/>
              <a:defRPr/>
            </a:pPr>
            <a:r>
              <a:rPr lang="en-US" dirty="0" smtClean="0"/>
              <a:t>All promotions are subject to vacancy</a:t>
            </a:r>
          </a:p>
          <a:p>
            <a:pPr algn="just" eaLnBrk="1" fontAlgn="auto" hangingPunct="1">
              <a:spcAft>
                <a:spcPts val="0"/>
              </a:spcAft>
              <a:buFont typeface="Arial" pitchFamily="34" charset="0"/>
              <a:buChar char="•"/>
              <a:defRPr/>
            </a:pPr>
            <a:r>
              <a:rPr lang="en-US" dirty="0" smtClean="0"/>
              <a:t>Confirmation of Appointment</a:t>
            </a:r>
          </a:p>
          <a:p>
            <a:pPr algn="just" eaLnBrk="1" fontAlgn="auto" hangingPunct="1">
              <a:spcAft>
                <a:spcPts val="0"/>
              </a:spcAft>
              <a:buFont typeface="Arial" pitchFamily="34" charset="0"/>
              <a:buChar char="•"/>
              <a:defRPr/>
            </a:pPr>
            <a:r>
              <a:rPr lang="en-US" dirty="0" smtClean="0"/>
              <a:t>Maturity on the Post</a:t>
            </a:r>
          </a:p>
          <a:p>
            <a:pPr eaLnBrk="1" fontAlgn="auto" hangingPunct="1">
              <a:spcAft>
                <a:spcPts val="0"/>
              </a:spcAft>
              <a:buFont typeface="Arial" pitchFamily="34" charset="0"/>
              <a:buNone/>
              <a:defRPr/>
            </a:pPr>
            <a:r>
              <a:rPr lang="en-US" dirty="0" smtClean="0"/>
              <a:t>			GL 03– 06 		2 years </a:t>
            </a:r>
          </a:p>
          <a:p>
            <a:pPr eaLnBrk="1" fontAlgn="auto" hangingPunct="1">
              <a:spcAft>
                <a:spcPts val="0"/>
              </a:spcAft>
              <a:buFont typeface="Arial" pitchFamily="34" charset="0"/>
              <a:buNone/>
              <a:defRPr/>
            </a:pPr>
            <a:r>
              <a:rPr lang="en-US" dirty="0" smtClean="0"/>
              <a:t>			GL 07 – 14 		3 years </a:t>
            </a:r>
          </a:p>
          <a:p>
            <a:pPr eaLnBrk="1" fontAlgn="auto" hangingPunct="1">
              <a:spcAft>
                <a:spcPts val="0"/>
              </a:spcAft>
              <a:buNone/>
              <a:defRPr/>
            </a:pPr>
            <a:r>
              <a:rPr lang="en-US" dirty="0" smtClean="0"/>
              <a:t>			GL 15 – 17		4 years</a:t>
            </a:r>
          </a:p>
          <a:p>
            <a:pPr eaLnBrk="1" fontAlgn="auto" hangingPunct="1">
              <a:spcAft>
                <a:spcPts val="0"/>
              </a:spcAft>
              <a:buFont typeface="Wingdings" pitchFamily="2" charset="2"/>
              <a:buChar char="§"/>
              <a:defRPr/>
            </a:pPr>
            <a:r>
              <a:rPr lang="en-US" dirty="0" smtClean="0"/>
              <a:t>Candidate must possess APER for 2, 3 or 4 years. </a:t>
            </a:r>
          </a:p>
          <a:p>
            <a:pPr eaLnBrk="1" hangingPunct="1"/>
            <a:r>
              <a:rPr lang="en-US" dirty="0" smtClean="0"/>
              <a:t>Officers on pending disciplinary case cannot be promoted.</a:t>
            </a:r>
          </a:p>
          <a:p>
            <a:pPr eaLnBrk="1" hangingPunct="1"/>
            <a:r>
              <a:rPr lang="en-US" dirty="0" smtClean="0"/>
              <a:t>Officers must appear for interview and score at least 60%.</a:t>
            </a:r>
          </a:p>
          <a:p>
            <a:pPr eaLnBrk="1" fontAlgn="auto" hangingPunct="1">
              <a:spcAft>
                <a:spcPts val="0"/>
              </a:spcAft>
              <a:buNone/>
              <a:defRPr/>
            </a:pP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Criteria Weight for Promotion</a:t>
            </a:r>
            <a:endParaRPr lang="en-GB" dirty="0"/>
          </a:p>
        </p:txBody>
      </p:sp>
      <p:sp>
        <p:nvSpPr>
          <p:cNvPr id="3" name="Content Placeholder 2"/>
          <p:cNvSpPr>
            <a:spLocks noGrp="1"/>
          </p:cNvSpPr>
          <p:nvPr>
            <p:ph idx="1"/>
          </p:nvPr>
        </p:nvSpPr>
        <p:spPr/>
        <p:txBody>
          <a:bodyPr/>
          <a:lstStyle/>
          <a:p>
            <a:r>
              <a:rPr lang="en-US" sz="2800" dirty="0" smtClean="0"/>
              <a:t>The officer should have passed any examinations required by the scheme of service. In the promotion exercise, the following are the weightings of the factors considered: </a:t>
            </a:r>
            <a:endParaRPr lang="en-GB" sz="2800" dirty="0" smtClean="0"/>
          </a:p>
          <a:p>
            <a:pPr lvl="0"/>
            <a:r>
              <a:rPr lang="en-US" sz="2800" dirty="0" smtClean="0"/>
              <a:t>Performance at interview 70% </a:t>
            </a:r>
            <a:endParaRPr lang="en-GB" sz="2800" dirty="0" smtClean="0"/>
          </a:p>
          <a:p>
            <a:pPr lvl="0"/>
            <a:r>
              <a:rPr lang="en-US" sz="2800" dirty="0" smtClean="0"/>
              <a:t>Score in the performance evaluation (APER) 20% </a:t>
            </a:r>
            <a:endParaRPr lang="en-GB" sz="2800" dirty="0" smtClean="0"/>
          </a:p>
          <a:p>
            <a:pPr lvl="0"/>
            <a:r>
              <a:rPr lang="en-US" sz="2800" dirty="0" smtClean="0"/>
              <a:t>Seniority 10%</a:t>
            </a:r>
            <a:endParaRPr lang="en-GB" sz="2800" dirty="0" smtClean="0"/>
          </a:p>
          <a:p>
            <a:endParaRPr lang="en-GB"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The effective date of all promotions is the 1</a:t>
            </a:r>
            <a:r>
              <a:rPr lang="en-US" sz="2400" baseline="30000" dirty="0" smtClean="0"/>
              <a:t>st</a:t>
            </a:r>
            <a:r>
              <a:rPr lang="en-US" sz="2400" dirty="0" smtClean="0"/>
              <a:t> of January following the promotion exercise. </a:t>
            </a:r>
            <a:endParaRPr lang="en-GB" sz="2400" dirty="0" smtClean="0"/>
          </a:p>
          <a:p>
            <a:pPr>
              <a:buNone/>
            </a:pPr>
            <a:r>
              <a:rPr lang="en-US" sz="2400" b="1" dirty="0" smtClean="0"/>
              <a:t> Notional Promotion</a:t>
            </a:r>
            <a:endParaRPr lang="en-GB" sz="2400" dirty="0" smtClean="0"/>
          </a:p>
          <a:p>
            <a:r>
              <a:rPr lang="en-US" sz="2400" dirty="0" smtClean="0"/>
              <a:t>Notional promotion has been abolished. Eligible candidates on leave of absence, in service training, study leave with or without pay or officers that accompany their spouses on foreign posting are to make themselves available for interview in any designated centre provided by the commission.</a:t>
            </a:r>
          </a:p>
          <a:p>
            <a:r>
              <a:rPr lang="en-US" sz="2400" dirty="0" smtClean="0"/>
              <a:t> Notional promotion can only be granted to officers who have been exonerated of disciplinary matter. The candidates shall sit and pass the promotion interview or examination.</a:t>
            </a:r>
            <a:endParaRPr lang="en-GB" sz="2400" dirty="0" smtClean="0"/>
          </a:p>
          <a:p>
            <a:endParaRPr lang="en-GB" sz="2400" dirty="0" smtClean="0"/>
          </a:p>
          <a:p>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b="1" dirty="0" smtClean="0"/>
              <a:t>Advancement </a:t>
            </a:r>
          </a:p>
          <a:p>
            <a:r>
              <a:rPr lang="en-US" sz="2400" dirty="0" smtClean="0"/>
              <a:t>This is fulfilling mandatory conditions as stipulated in the Scheme of Service regarding entry and movement within a given Cadre e.g. completing pupilage in case of Engineers, Houseman ship for Doctors and acquiring a higher speed of typewriting in the case of typist.  Advancement is automatic and not subject to vacancy.</a:t>
            </a:r>
          </a:p>
          <a:p>
            <a:r>
              <a:rPr lang="en-US" sz="2400" b="1" dirty="0" smtClean="0"/>
              <a:t>Upgrading</a:t>
            </a:r>
          </a:p>
          <a:p>
            <a:r>
              <a:rPr lang="en-US" sz="2400" dirty="0" smtClean="0"/>
              <a:t>This is acquisition of a higher qualification as approved y the Scheme of Service as entry movement in a Cadre.  It is subject to vacancy.</a:t>
            </a:r>
          </a:p>
          <a:p>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Conversion</a:t>
            </a:r>
            <a:r>
              <a:rPr lang="en-US" dirty="0" smtClean="0"/>
              <a:t/>
            </a:r>
            <a:br>
              <a:rPr lang="en-US" dirty="0" smtClean="0"/>
            </a:br>
            <a:endParaRPr lang="en-GB" dirty="0"/>
          </a:p>
        </p:txBody>
      </p:sp>
      <p:sp>
        <p:nvSpPr>
          <p:cNvPr id="3" name="Content Placeholder 2"/>
          <p:cNvSpPr>
            <a:spLocks noGrp="1"/>
          </p:cNvSpPr>
          <p:nvPr>
            <p:ph idx="1"/>
          </p:nvPr>
        </p:nvSpPr>
        <p:spPr/>
        <p:txBody>
          <a:bodyPr/>
          <a:lstStyle/>
          <a:p>
            <a:r>
              <a:rPr lang="en-US" sz="1600" dirty="0" smtClean="0"/>
              <a:t>This is movement of officer from one Cadre to another based on acquisition of additional qualification or fulfilling certain conditions in stipulated in the Schemes of Service is entry/movement in the Cadre.</a:t>
            </a:r>
          </a:p>
          <a:p>
            <a:r>
              <a:rPr lang="en-US" sz="1600" dirty="0" smtClean="0"/>
              <a:t>Conditions for Conversion</a:t>
            </a:r>
          </a:p>
          <a:p>
            <a:r>
              <a:rPr lang="en-US" sz="1600" dirty="0" smtClean="0"/>
              <a:t>•	Acquire requisite qualifications prescribed by the approved Scheme of Service for the Cadre being sought.</a:t>
            </a:r>
          </a:p>
          <a:p>
            <a:r>
              <a:rPr lang="en-US" sz="1600" dirty="0" smtClean="0"/>
              <a:t>•	Possess cognate experience</a:t>
            </a:r>
          </a:p>
          <a:p>
            <a:r>
              <a:rPr lang="en-US" sz="1600" dirty="0" smtClean="0"/>
              <a:t>•	Existence of Vacancy</a:t>
            </a:r>
          </a:p>
          <a:p>
            <a:r>
              <a:rPr lang="en-US" sz="1600" dirty="0" smtClean="0"/>
              <a:t>•	Confirmed appointment</a:t>
            </a:r>
          </a:p>
          <a:p>
            <a:r>
              <a:rPr lang="en-US" sz="1600" dirty="0" smtClean="0"/>
              <a:t>•	Good APER</a:t>
            </a:r>
          </a:p>
          <a:p>
            <a:r>
              <a:rPr lang="en-US" sz="1600" dirty="0" smtClean="0"/>
              <a:t>•	No disciplinary case pending</a:t>
            </a:r>
          </a:p>
          <a:p>
            <a:r>
              <a:rPr lang="en-US" sz="1600" dirty="0" smtClean="0"/>
              <a:t>The notional date of conversion shall be the date the officer acquired the qualification or when vacancy occurred whichever is the latter, while the effective date for remuneration shall be January 1st, following the date of conversion.</a:t>
            </a:r>
          </a:p>
          <a:p>
            <a:endParaRPr lang="en-GB"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fontScale="70000" lnSpcReduction="20000"/>
          </a:bodyPr>
          <a:lstStyle/>
          <a:p>
            <a:pPr eaLnBrk="1" fontAlgn="auto" hangingPunct="1">
              <a:spcAft>
                <a:spcPts val="0"/>
              </a:spcAft>
              <a:buFont typeface="Arial" pitchFamily="34" charset="0"/>
              <a:buNone/>
              <a:defRPr/>
            </a:pPr>
            <a:r>
              <a:rPr lang="en-US" b="1" dirty="0" smtClean="0"/>
              <a:t>Leaving the Service</a:t>
            </a:r>
            <a:endParaRPr lang="en-US" dirty="0" smtClean="0"/>
          </a:p>
          <a:p>
            <a:pPr eaLnBrk="1" fontAlgn="auto" hangingPunct="1">
              <a:spcAft>
                <a:spcPts val="0"/>
              </a:spcAft>
              <a:buFont typeface="Arial" pitchFamily="34" charset="0"/>
              <a:buNone/>
              <a:defRPr/>
            </a:pPr>
            <a:r>
              <a:rPr lang="en-US" dirty="0" smtClean="0"/>
              <a:t>An officer shall leave the service on the following grounds:</a:t>
            </a:r>
          </a:p>
          <a:p>
            <a:pPr marL="400050" indent="-400050" eaLnBrk="1" fontAlgn="auto" hangingPunct="1">
              <a:spcAft>
                <a:spcPts val="0"/>
              </a:spcAft>
              <a:buFont typeface="+mj-lt"/>
              <a:buAutoNum type="romanLcPeriod"/>
              <a:defRPr/>
            </a:pPr>
            <a:r>
              <a:rPr lang="en-US" dirty="0" smtClean="0"/>
              <a:t>Termination of appointment either on probation or otherwise.</a:t>
            </a:r>
          </a:p>
          <a:p>
            <a:pPr marL="400050" indent="-400050" eaLnBrk="1" fontAlgn="auto" hangingPunct="1">
              <a:spcAft>
                <a:spcPts val="0"/>
              </a:spcAft>
              <a:buFont typeface="+mj-lt"/>
              <a:buAutoNum type="romanLcPeriod"/>
              <a:defRPr/>
            </a:pPr>
            <a:r>
              <a:rPr lang="en-US" dirty="0" smtClean="0"/>
              <a:t>Relinquishment of appointment within the period of probation. He/she will be required to refund any expenditure made by </a:t>
            </a:r>
            <a:r>
              <a:rPr lang="en-US" dirty="0" err="1" smtClean="0"/>
              <a:t>governm</a:t>
            </a:r>
            <a:r>
              <a:rPr lang="en-US" dirty="0" smtClean="0"/>
              <a:t> </a:t>
            </a:r>
            <a:r>
              <a:rPr lang="en-US" dirty="0" err="1" smtClean="0"/>
              <a:t>ent</a:t>
            </a:r>
            <a:r>
              <a:rPr lang="en-US" dirty="0" smtClean="0"/>
              <a:t> in transporting him/her and family.</a:t>
            </a:r>
          </a:p>
          <a:p>
            <a:pPr marL="400050" indent="-400050" eaLnBrk="1" fontAlgn="auto" hangingPunct="1">
              <a:spcAft>
                <a:spcPts val="0"/>
              </a:spcAft>
              <a:buFont typeface="+mj-lt"/>
              <a:buAutoNum type="romanLcPeriod"/>
              <a:defRPr/>
            </a:pPr>
            <a:r>
              <a:rPr lang="en-US" dirty="0" smtClean="0"/>
              <a:t>Failure to secure confirmation in the pensionable establishment at the end of probationary period and when extended.</a:t>
            </a:r>
          </a:p>
          <a:p>
            <a:pPr eaLnBrk="1" fontAlgn="auto" hangingPunct="1">
              <a:spcAft>
                <a:spcPts val="0"/>
              </a:spcAft>
              <a:buFont typeface="Arial" pitchFamily="34" charset="0"/>
              <a:buNone/>
              <a:defRPr/>
            </a:pPr>
            <a:r>
              <a:rPr lang="en-US" dirty="0" smtClean="0"/>
              <a:t>iv.	Resignation: An officer who resigns his appointment is liable to:</a:t>
            </a:r>
          </a:p>
          <a:p>
            <a:pPr eaLnBrk="1" fontAlgn="auto" hangingPunct="1">
              <a:spcAft>
                <a:spcPts val="0"/>
              </a:spcAft>
              <a:buFont typeface="+mj-lt"/>
              <a:buAutoNum type="alphaLcParenR"/>
              <a:defRPr/>
            </a:pPr>
            <a:r>
              <a:rPr lang="en-US" dirty="0" smtClean="0"/>
              <a:t>Forfeit all claims of vacation leave </a:t>
            </a:r>
          </a:p>
          <a:p>
            <a:pPr eaLnBrk="1" fontAlgn="auto" hangingPunct="1">
              <a:spcAft>
                <a:spcPts val="0"/>
              </a:spcAft>
              <a:buFont typeface="+mj-lt"/>
              <a:buAutoNum type="alphaLcParenR"/>
              <a:defRPr/>
            </a:pPr>
            <a:r>
              <a:rPr lang="en-US" dirty="0" smtClean="0"/>
              <a:t>Refund in full to government any money owing</a:t>
            </a:r>
          </a:p>
          <a:p>
            <a:pPr eaLnBrk="1" fontAlgn="auto" hangingPunct="1">
              <a:spcAft>
                <a:spcPts val="0"/>
              </a:spcAft>
              <a:buFont typeface="+mj-lt"/>
              <a:buAutoNum type="alphaLcParenR"/>
              <a:defRPr/>
            </a:pPr>
            <a:r>
              <a:rPr lang="en-US" dirty="0" smtClean="0"/>
              <a:t>All previous pensionable service will be forfeit and cannot be taken into account for pension purpose except the break of service is approved by OHCSF.</a:t>
            </a:r>
          </a:p>
          <a:p>
            <a:pPr marL="400050" indent="-400050" eaLnBrk="1" fontAlgn="auto" hangingPunct="1">
              <a:spcAft>
                <a:spcPts val="0"/>
              </a:spcAft>
              <a:buFont typeface="+mj-lt"/>
              <a:buAutoNum type="romanLcPeriod"/>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Learning Objectives</a:t>
            </a:r>
            <a:endParaRPr lang="en-GB" sz="2400" dirty="0"/>
          </a:p>
        </p:txBody>
      </p:sp>
      <p:sp>
        <p:nvSpPr>
          <p:cNvPr id="3" name="Content Placeholder 2"/>
          <p:cNvSpPr>
            <a:spLocks noGrp="1"/>
          </p:cNvSpPr>
          <p:nvPr>
            <p:ph idx="1"/>
          </p:nvPr>
        </p:nvSpPr>
        <p:spPr/>
        <p:txBody>
          <a:bodyPr/>
          <a:lstStyle/>
          <a:p>
            <a:pPr lvl="0"/>
            <a:r>
              <a:rPr lang="en-US" sz="2800" dirty="0" smtClean="0"/>
              <a:t>The overall objective of this session is to give an in-dept understanding of the public service rules. Others are to:;</a:t>
            </a:r>
            <a:endParaRPr lang="en-GB" sz="2800" dirty="0" smtClean="0"/>
          </a:p>
          <a:p>
            <a:pPr lvl="0"/>
            <a:r>
              <a:rPr lang="en-US" sz="2800" dirty="0" smtClean="0"/>
              <a:t> Understand the various acts that constitute general efficiency, misconduct and serious misconduct;</a:t>
            </a:r>
            <a:endParaRPr lang="en-GB" sz="2800" dirty="0" smtClean="0"/>
          </a:p>
          <a:p>
            <a:pPr lvl="0"/>
            <a:r>
              <a:rPr lang="en-US" sz="2800" dirty="0" smtClean="0"/>
              <a:t> Apply the procedures effectively to enhance fairness and justice;</a:t>
            </a:r>
            <a:endParaRPr lang="en-GB" sz="2800" dirty="0" smtClean="0"/>
          </a:p>
          <a:p>
            <a:pPr lvl="0"/>
            <a:r>
              <a:rPr lang="en-US" sz="2800" smtClean="0"/>
              <a:t>Acquaint </a:t>
            </a:r>
            <a:r>
              <a:rPr lang="en-US" sz="2800" dirty="0" smtClean="0"/>
              <a:t>skills and knowledge of the application of the rules to minimize disaffection.</a:t>
            </a:r>
            <a:endParaRPr lang="en-GB" sz="2800" dirty="0" smtClean="0"/>
          </a:p>
          <a:p>
            <a:r>
              <a:rPr lang="en-GB" sz="2800" dirty="0" smtClean="0"/>
              <a:t> </a:t>
            </a:r>
          </a:p>
          <a:p>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fontScale="85000" lnSpcReduction="10000"/>
          </a:bodyPr>
          <a:lstStyle/>
          <a:p>
            <a:pPr algn="ctr" eaLnBrk="1" fontAlgn="auto" hangingPunct="1">
              <a:spcAft>
                <a:spcPts val="0"/>
              </a:spcAft>
              <a:buFont typeface="Arial" pitchFamily="34" charset="0"/>
              <a:buNone/>
              <a:defRPr/>
            </a:pPr>
            <a:r>
              <a:rPr lang="en-US" b="1" dirty="0" smtClean="0"/>
              <a:t>Leaving the Service  cont…</a:t>
            </a:r>
            <a:endParaRPr lang="en-US" dirty="0" smtClean="0"/>
          </a:p>
          <a:p>
            <a:pPr marL="400050" indent="-400050" eaLnBrk="1" fontAlgn="auto" hangingPunct="1">
              <a:spcAft>
                <a:spcPts val="0"/>
              </a:spcAft>
              <a:buFont typeface="Arial" pitchFamily="34" charset="0"/>
              <a:buAutoNum type="romanLcPeriod" startAt="5"/>
              <a:defRPr/>
            </a:pPr>
            <a:r>
              <a:rPr lang="en-US" dirty="0" smtClean="0"/>
              <a:t>Officers who fail promotion examination on three consecutive attempts.</a:t>
            </a:r>
          </a:p>
          <a:p>
            <a:pPr marL="400050" indent="-400050" eaLnBrk="1" fontAlgn="auto" hangingPunct="1">
              <a:spcAft>
                <a:spcPts val="0"/>
              </a:spcAft>
              <a:buFont typeface="Arial" pitchFamily="34" charset="0"/>
              <a:buAutoNum type="romanLcPeriod" startAt="5"/>
              <a:defRPr/>
            </a:pPr>
            <a:r>
              <a:rPr lang="en-US" dirty="0" smtClean="0"/>
              <a:t>On abolition of office or redundancy.</a:t>
            </a:r>
          </a:p>
          <a:p>
            <a:pPr marL="400050" indent="-400050" eaLnBrk="1" fontAlgn="auto" hangingPunct="1">
              <a:spcAft>
                <a:spcPts val="0"/>
              </a:spcAft>
              <a:buFont typeface="Arial" pitchFamily="34" charset="0"/>
              <a:buAutoNum type="romanLcPeriod" startAt="5"/>
              <a:defRPr/>
            </a:pPr>
            <a:r>
              <a:rPr lang="en-US" dirty="0" smtClean="0"/>
              <a:t>Compulsory retirement in the public interest.</a:t>
            </a:r>
          </a:p>
          <a:p>
            <a:pPr marL="400050" indent="-400050" eaLnBrk="1" fontAlgn="auto" hangingPunct="1">
              <a:spcAft>
                <a:spcPts val="0"/>
              </a:spcAft>
              <a:buFont typeface="Arial" pitchFamily="34" charset="0"/>
              <a:buAutoNum type="romanLcPeriod" startAt="5"/>
              <a:defRPr/>
            </a:pPr>
            <a:r>
              <a:rPr lang="en-US" dirty="0" smtClean="0"/>
              <a:t>Statutory retirement of 60 years old or 35 years of service (70 and 65 years for judicial officers and university lecturers respectively)</a:t>
            </a:r>
          </a:p>
          <a:p>
            <a:pPr marL="400050" indent="-400050" algn="just">
              <a:buFontTx/>
              <a:buAutoNum type="romanLcPeriod" startAt="5"/>
            </a:pPr>
            <a:r>
              <a:rPr lang="en-US" dirty="0" smtClean="0">
                <a:latin typeface="Calibri" pitchFamily="34" charset="0"/>
              </a:rPr>
              <a:t>Dismissal: Officers</a:t>
            </a:r>
            <a:r>
              <a:rPr lang="en-US" b="1" dirty="0" smtClean="0">
                <a:latin typeface="Calibri" pitchFamily="34" charset="0"/>
              </a:rPr>
              <a:t> </a:t>
            </a:r>
            <a:r>
              <a:rPr lang="en-US" dirty="0" smtClean="0">
                <a:latin typeface="Calibri" pitchFamily="34" charset="0"/>
              </a:rPr>
              <a:t>leaving services as a result of dismissal or resignation shall not be entitled to proportionate leave during a leave year.</a:t>
            </a:r>
          </a:p>
          <a:p>
            <a:pPr marL="400050" indent="-400050" algn="just">
              <a:buFontTx/>
              <a:buAutoNum type="romanLcPeriod" startAt="5"/>
            </a:pPr>
            <a:r>
              <a:rPr lang="en-US" dirty="0" smtClean="0">
                <a:latin typeface="Calibri" pitchFamily="34" charset="0"/>
              </a:rPr>
              <a:t>Withdrawal of service</a:t>
            </a:r>
          </a:p>
          <a:p>
            <a:pPr marL="400050" indent="-400050" algn="just">
              <a:buFontTx/>
              <a:buAutoNum type="romanLcPeriod" startAt="5"/>
            </a:pPr>
            <a:r>
              <a:rPr lang="en-US" dirty="0" smtClean="0">
                <a:latin typeface="Calibri" pitchFamily="34" charset="0"/>
              </a:rPr>
              <a:t>Voluntary retirement</a:t>
            </a:r>
          </a:p>
          <a:p>
            <a:pPr marL="400050" indent="-400050" algn="just">
              <a:buFontTx/>
              <a:buAutoNum type="romanLcPeriod" startAt="5"/>
            </a:pPr>
            <a:r>
              <a:rPr lang="en-US" dirty="0" smtClean="0">
                <a:latin typeface="Calibri" pitchFamily="34" charset="0"/>
              </a:rPr>
              <a:t>Death </a:t>
            </a:r>
          </a:p>
          <a:p>
            <a:pPr marL="400050" indent="-400050" eaLnBrk="1" fontAlgn="auto" hangingPunct="1">
              <a:spcAft>
                <a:spcPts val="0"/>
              </a:spcAft>
              <a:buNone/>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DISCIPLINE AND DISCIPLINARY PROCEDURE</a:t>
            </a:r>
            <a:endParaRPr lang="en-GB" sz="3600" dirty="0"/>
          </a:p>
        </p:txBody>
      </p:sp>
      <p:sp>
        <p:nvSpPr>
          <p:cNvPr id="3" name="Content Placeholder 2"/>
          <p:cNvSpPr>
            <a:spLocks noGrp="1"/>
          </p:cNvSpPr>
          <p:nvPr>
            <p:ph idx="1"/>
          </p:nvPr>
        </p:nvSpPr>
        <p:spPr>
          <a:xfrm>
            <a:off x="457200" y="1600200"/>
            <a:ext cx="8686800" cy="5486400"/>
          </a:xfrm>
        </p:spPr>
        <p:txBody>
          <a:bodyPr/>
          <a:lstStyle/>
          <a:p>
            <a:r>
              <a:rPr lang="en-US" sz="2800" dirty="0" smtClean="0"/>
              <a:t>Discipline is the act of physical, mental and moral training required for effective and efficient performance. Discipline is not a wish but it is a corrective measure to improve a person, made to be obedient, upright and uphold morality as well as </a:t>
            </a:r>
            <a:r>
              <a:rPr lang="en-US" sz="2800" dirty="0" err="1" smtClean="0"/>
              <a:t>chatise</a:t>
            </a:r>
            <a:r>
              <a:rPr lang="en-US" sz="2800" dirty="0" smtClean="0"/>
              <a:t> where necessa</a:t>
            </a:r>
            <a:r>
              <a:rPr lang="en-US" dirty="0" smtClean="0"/>
              <a:t>ry.</a:t>
            </a:r>
          </a:p>
          <a:p>
            <a:r>
              <a:rPr lang="en-US" dirty="0" smtClean="0"/>
              <a:t>In the context of this lectures and Public Service, Discipline and Disciplinary procedures are clearly spelt out in chapter three {3} of Public Service Rules (PSR).</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Power to Discipline in Federal Civil Service </a:t>
            </a:r>
            <a:endParaRPr lang="en-GB" sz="3600" dirty="0"/>
          </a:p>
        </p:txBody>
      </p:sp>
      <p:sp>
        <p:nvSpPr>
          <p:cNvPr id="3" name="Content Placeholder 2"/>
          <p:cNvSpPr>
            <a:spLocks noGrp="1"/>
          </p:cNvSpPr>
          <p:nvPr>
            <p:ph idx="1"/>
          </p:nvPr>
        </p:nvSpPr>
        <p:spPr/>
        <p:txBody>
          <a:bodyPr/>
          <a:lstStyle/>
          <a:p>
            <a:r>
              <a:rPr lang="en-US" sz="2400" dirty="0" smtClean="0"/>
              <a:t>The power to exercise disciplinary control in the Federal Civil Service rated in the Federal Civil Service Commission. This power may be delegated to any member of the commission or any officer of the Civil Service. </a:t>
            </a:r>
          </a:p>
          <a:p>
            <a:r>
              <a:rPr lang="en-US" sz="2400" dirty="0" smtClean="0"/>
              <a:t>In addition, individual Ministry has been delegated disciplinary powers on officers GL.03-06 without recourse to FCSC. </a:t>
            </a:r>
          </a:p>
          <a:p>
            <a:r>
              <a:rPr lang="en-US" sz="2400" dirty="0" smtClean="0"/>
              <a:t>For record purpose and as a check against abuse of this power, each Ministry and extra-Ministerial Department is expected to make returns of any disciplinary cases treated by it to the Federal Civil Service Commission within two weeks of its decision.</a:t>
            </a:r>
          </a:p>
          <a:p>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a:r>
            <a:br>
              <a:rPr lang="en-US" b="1" u="sng" dirty="0" smtClean="0"/>
            </a:br>
            <a:r>
              <a:rPr lang="en-US" sz="2800" b="1" dirty="0" smtClean="0"/>
              <a:t>Ground/Basic for Disciplinary A </a:t>
            </a:r>
            <a:r>
              <a:rPr lang="en-US" sz="2800" b="1" dirty="0" err="1" smtClean="0"/>
              <a:t>ction</a:t>
            </a:r>
            <a:r>
              <a:rPr lang="en-US" sz="2800" b="1" dirty="0" smtClean="0"/>
              <a:t> against an Officer</a:t>
            </a:r>
            <a:r>
              <a:rPr lang="en-US" b="1" u="sng" dirty="0" smtClean="0"/>
              <a:t/>
            </a:r>
            <a:br>
              <a:rPr lang="en-US" b="1" u="sng" dirty="0" smtClean="0"/>
            </a:br>
            <a:endParaRPr lang="en-GB" dirty="0"/>
          </a:p>
        </p:txBody>
      </p:sp>
      <p:sp>
        <p:nvSpPr>
          <p:cNvPr id="3" name="Content Placeholder 2"/>
          <p:cNvSpPr>
            <a:spLocks noGrp="1"/>
          </p:cNvSpPr>
          <p:nvPr>
            <p:ph idx="1"/>
          </p:nvPr>
        </p:nvSpPr>
        <p:spPr/>
        <p:txBody>
          <a:bodyPr/>
          <a:lstStyle/>
          <a:p>
            <a:pPr marL="0" indent="0">
              <a:buNone/>
            </a:pPr>
            <a:r>
              <a:rPr lang="en-US" dirty="0" smtClean="0"/>
              <a:t>The public service rules identify certain acts for which an officer can be discipline as follows:</a:t>
            </a:r>
          </a:p>
          <a:p>
            <a:pPr marL="0" indent="0">
              <a:buNone/>
            </a:pPr>
            <a:endParaRPr lang="en-US" dirty="0" smtClean="0"/>
          </a:p>
          <a:p>
            <a:pPr marL="0" indent="0">
              <a:buNone/>
            </a:pPr>
            <a:r>
              <a:rPr lang="en-US" dirty="0" smtClean="0"/>
              <a:t>•    Series of  Acts of General Inefficiency;</a:t>
            </a:r>
          </a:p>
          <a:p>
            <a:pPr marL="457200" indent="-457200">
              <a:buFont typeface="Arial" panose="020B0604020202020204" pitchFamily="34" charset="0"/>
              <a:buChar char="•"/>
            </a:pPr>
            <a:r>
              <a:rPr lang="en-US" dirty="0" smtClean="0"/>
              <a:t>An Act of Misconduct; and</a:t>
            </a:r>
          </a:p>
          <a:p>
            <a:pPr marL="457200" indent="-457200">
              <a:buFont typeface="Arial" panose="020B0604020202020204" pitchFamily="34" charset="0"/>
              <a:buChar char="•"/>
            </a:pPr>
            <a:r>
              <a:rPr lang="en-US" dirty="0" smtClean="0"/>
              <a:t>An Act of Serious Misconduct.</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Inefficiency</a:t>
            </a:r>
            <a:br>
              <a:rPr lang="en-US" b="1" dirty="0" smtClean="0"/>
            </a:br>
            <a:endParaRPr lang="en-GB" dirty="0"/>
          </a:p>
        </p:txBody>
      </p:sp>
      <p:sp>
        <p:nvSpPr>
          <p:cNvPr id="3" name="Content Placeholder 2"/>
          <p:cNvSpPr>
            <a:spLocks noGrp="1"/>
          </p:cNvSpPr>
          <p:nvPr>
            <p:ph idx="1"/>
          </p:nvPr>
        </p:nvSpPr>
        <p:spPr/>
        <p:txBody>
          <a:bodyPr/>
          <a:lstStyle/>
          <a:p>
            <a:r>
              <a:rPr lang="en-US" dirty="0" smtClean="0"/>
              <a:t>General inefficiency comprised series of acts of omission or incompetence of which the cumulative effect shows that the officer is not capable of discharging efficiency the duties of the office the held.</a:t>
            </a:r>
          </a:p>
          <a:p>
            <a:r>
              <a:rPr lang="en-US" dirty="0" smtClean="0"/>
              <a:t>The ultimate penalty for General Inefficiency is Termination of Appointment</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for Termination</a:t>
            </a:r>
            <a:endParaRPr lang="en-GB" dirty="0"/>
          </a:p>
        </p:txBody>
      </p:sp>
      <p:sp>
        <p:nvSpPr>
          <p:cNvPr id="3" name="Content Placeholder 2"/>
          <p:cNvSpPr>
            <a:spLocks noGrp="1"/>
          </p:cNvSpPr>
          <p:nvPr>
            <p:ph idx="1"/>
          </p:nvPr>
        </p:nvSpPr>
        <p:spPr/>
        <p:txBody>
          <a:bodyPr/>
          <a:lstStyle/>
          <a:p>
            <a:pPr marL="0" indent="0">
              <a:buNone/>
            </a:pPr>
            <a:r>
              <a:rPr lang="en-US" dirty="0" smtClean="0"/>
              <a:t> </a:t>
            </a:r>
            <a:r>
              <a:rPr lang="en-US" sz="2400" dirty="0" smtClean="0"/>
              <a:t>Before an officer’s appointment is terminated, the conditions that must be fulfilled are as follows:</a:t>
            </a:r>
          </a:p>
          <a:p>
            <a:pPr marL="0" indent="0">
              <a:buNone/>
            </a:pPr>
            <a:r>
              <a:rPr lang="en-US" sz="2400" dirty="0" smtClean="0"/>
              <a:t>•     He must have been warned two or more occasions in writing;</a:t>
            </a:r>
          </a:p>
          <a:p>
            <a:pPr marL="0" indent="0">
              <a:buNone/>
            </a:pPr>
            <a:r>
              <a:rPr lang="en-US" sz="2400" dirty="0" smtClean="0"/>
              <a:t>•     He must have suffered loss of deferment of increment;</a:t>
            </a:r>
          </a:p>
          <a:p>
            <a:pPr marL="0" indent="0">
              <a:buNone/>
            </a:pPr>
            <a:r>
              <a:rPr lang="en-US" sz="2400" dirty="0" smtClean="0"/>
              <a:t>•     He must have been given ample opportunity to improve;</a:t>
            </a:r>
          </a:p>
          <a:p>
            <a:pPr marL="0" indent="0">
              <a:buNone/>
            </a:pPr>
            <a:r>
              <a:rPr lang="en-US" sz="2400" dirty="0" smtClean="0"/>
              <a:t>•</a:t>
            </a:r>
            <a:r>
              <a:rPr lang="en-GB" sz="2400" dirty="0" smtClean="0"/>
              <a:t>    </a:t>
            </a:r>
            <a:r>
              <a:rPr lang="en-US" sz="2400" dirty="0" smtClean="0"/>
              <a:t>He shall be given one month notice:</a:t>
            </a:r>
          </a:p>
          <a:p>
            <a:pPr marL="457200" indent="-457200"/>
            <a:r>
              <a:rPr lang="en-US" sz="2400" dirty="0" smtClean="0"/>
              <a:t>If it is decided that the officer should leave the service immediately, he shall be paid a month salary in lieu of notice;</a:t>
            </a:r>
          </a:p>
          <a:p>
            <a:pPr marL="0" indent="0">
              <a:buNone/>
            </a:pPr>
            <a:endParaRPr lang="en-GB"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marL="457200" indent="-457200">
              <a:buNone/>
            </a:pPr>
            <a:r>
              <a:rPr lang="en-US" sz="2800" b="1" dirty="0" smtClean="0"/>
              <a:t>Conditions for Termination of Appointment (Cont’d</a:t>
            </a:r>
          </a:p>
          <a:p>
            <a:pPr marL="0" indent="0">
              <a:buNone/>
            </a:pPr>
            <a:r>
              <a:rPr lang="en-US" dirty="0" smtClean="0"/>
              <a:t>•   Be entitled to prescribed benefits of retirement provided he has put in prescribed minimum years;</a:t>
            </a:r>
          </a:p>
          <a:p>
            <a:pPr marL="457200" indent="-457200">
              <a:buFont typeface="Arial" panose="020B0604020202020204" pitchFamily="34" charset="0"/>
              <a:buChar char="•"/>
            </a:pPr>
            <a:r>
              <a:rPr lang="en-US" dirty="0" smtClean="0"/>
              <a:t> Shall be entitled to enjoy outstanding or deferred leave; The leave shall run concurrently within the notice of termination; and</a:t>
            </a:r>
          </a:p>
          <a:p>
            <a:pPr marL="0" indent="0">
              <a:buNone/>
            </a:pPr>
            <a:r>
              <a:rPr lang="en-US" dirty="0" smtClean="0"/>
              <a:t>•     Such an officer can still be re-employed in future into the service after his appointment had been terminated.</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Termination of Female Pregnant Officer for Inefficiency</a:t>
            </a:r>
            <a:endParaRPr lang="en-GB" sz="3600" b="1" dirty="0"/>
          </a:p>
        </p:txBody>
      </p:sp>
      <p:sp>
        <p:nvSpPr>
          <p:cNvPr id="3" name="Content Placeholder 2"/>
          <p:cNvSpPr>
            <a:spLocks noGrp="1"/>
          </p:cNvSpPr>
          <p:nvPr>
            <p:ph idx="1"/>
          </p:nvPr>
        </p:nvSpPr>
        <p:spPr/>
        <p:txBody>
          <a:bodyPr/>
          <a:lstStyle/>
          <a:p>
            <a:r>
              <a:rPr lang="en-US" dirty="0" smtClean="0"/>
              <a:t>A female officer’s appointment cannot be terminated for general inefficiency as a result of pregnancy that affects the performance of her duties.</a:t>
            </a:r>
          </a:p>
          <a:p>
            <a:r>
              <a:rPr lang="en-US" dirty="0" smtClean="0"/>
              <a:t>Instead, she shall be assigned light duties until she resumes from her maternity leave.</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Misconduct</a:t>
            </a:r>
            <a:br>
              <a:rPr lang="en-US" b="1" dirty="0" smtClean="0"/>
            </a:br>
            <a:endParaRPr lang="en-GB" dirty="0"/>
          </a:p>
        </p:txBody>
      </p:sp>
      <p:sp>
        <p:nvSpPr>
          <p:cNvPr id="3" name="Content Placeholder 2"/>
          <p:cNvSpPr>
            <a:spLocks noGrp="1"/>
          </p:cNvSpPr>
          <p:nvPr>
            <p:ph idx="1"/>
          </p:nvPr>
        </p:nvSpPr>
        <p:spPr/>
        <p:txBody>
          <a:bodyPr/>
          <a:lstStyle/>
          <a:p>
            <a:pPr marL="0" indent="0">
              <a:buNone/>
            </a:pPr>
            <a:r>
              <a:rPr lang="en-US" dirty="0" smtClean="0"/>
              <a:t>Misconduct is defined as a specific act of wrong-doing or improper </a:t>
            </a:r>
            <a:r>
              <a:rPr lang="en-US" dirty="0" err="1" smtClean="0"/>
              <a:t>behaviour</a:t>
            </a:r>
            <a:r>
              <a:rPr lang="en-US" dirty="0" smtClean="0"/>
              <a:t> which is inimical to the image of the service and susceptible to investigation and proof. </a:t>
            </a:r>
          </a:p>
          <a:p>
            <a:pPr marL="0" indent="0">
              <a:buNone/>
            </a:pPr>
            <a:r>
              <a:rPr lang="en-US" dirty="0" smtClean="0"/>
              <a:t>This leads to compulsory retirement or termination of appointment if the officer has not put in the number of years to qualify him for retirement. </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Acts Constituting Misconduct</a:t>
            </a:r>
            <a:endParaRPr lang="en-GB" sz="3600" b="1" dirty="0"/>
          </a:p>
        </p:txBody>
      </p:sp>
      <p:sp>
        <p:nvSpPr>
          <p:cNvPr id="3" name="Content Placeholder 2"/>
          <p:cNvSpPr>
            <a:spLocks noGrp="1"/>
          </p:cNvSpPr>
          <p:nvPr>
            <p:ph idx="1"/>
          </p:nvPr>
        </p:nvSpPr>
        <p:spPr>
          <a:xfrm>
            <a:off x="152400" y="1600200"/>
            <a:ext cx="8534400" cy="5257800"/>
          </a:xfrm>
        </p:spPr>
        <p:txBody>
          <a:bodyPr/>
          <a:lstStyle/>
          <a:p>
            <a:pPr>
              <a:buNone/>
            </a:pPr>
            <a:r>
              <a:rPr lang="en-US" sz="2400" dirty="0" smtClean="0"/>
              <a:t>These acts are:</a:t>
            </a:r>
          </a:p>
          <a:p>
            <a:r>
              <a:rPr lang="en-US" sz="2400" dirty="0" smtClean="0"/>
              <a:t>Scandalous conduct such as:</a:t>
            </a:r>
          </a:p>
          <a:p>
            <a:pPr>
              <a:buNone/>
            </a:pPr>
            <a:r>
              <a:rPr lang="en-US" sz="2400" dirty="0" err="1" smtClean="0"/>
              <a:t>i</a:t>
            </a:r>
            <a:r>
              <a:rPr lang="en-US" sz="2400" dirty="0" smtClean="0"/>
              <a:t>. Immoral behavior;</a:t>
            </a:r>
          </a:p>
          <a:p>
            <a:pPr>
              <a:buNone/>
            </a:pPr>
            <a:r>
              <a:rPr lang="en-US" sz="2400" dirty="0" smtClean="0"/>
              <a:t>ii. Unruly behavior;</a:t>
            </a:r>
          </a:p>
          <a:p>
            <a:pPr>
              <a:buNone/>
            </a:pPr>
            <a:r>
              <a:rPr lang="en-US" sz="2400" dirty="0" smtClean="0"/>
              <a:t>iii. Drunkenness;</a:t>
            </a:r>
          </a:p>
          <a:p>
            <a:pPr>
              <a:buNone/>
            </a:pPr>
            <a:r>
              <a:rPr lang="en-US" sz="2400" dirty="0" smtClean="0"/>
              <a:t>iv. Foul language;</a:t>
            </a:r>
          </a:p>
          <a:p>
            <a:pPr>
              <a:buNone/>
            </a:pPr>
            <a:r>
              <a:rPr lang="en-US" sz="2400" dirty="0" smtClean="0"/>
              <a:t>v.  Assault;</a:t>
            </a:r>
          </a:p>
          <a:p>
            <a:pPr>
              <a:buNone/>
            </a:pPr>
            <a:r>
              <a:rPr lang="en-US" sz="2400" dirty="0" smtClean="0"/>
              <a:t>vi Battery;</a:t>
            </a:r>
          </a:p>
          <a:p>
            <a:r>
              <a:rPr lang="en-US" sz="2400" dirty="0" smtClean="0"/>
              <a:t>Refusal to proceed on transfer or posting;</a:t>
            </a:r>
          </a:p>
          <a:p>
            <a:r>
              <a:rPr lang="en-US" sz="2400" dirty="0" smtClean="0"/>
              <a:t>Habitual lateness to work;</a:t>
            </a:r>
          </a:p>
          <a:p>
            <a:r>
              <a:rPr lang="en-US" sz="2400" dirty="0" smtClean="0"/>
              <a:t>Deliberate delay in treating official document;</a:t>
            </a:r>
          </a:p>
          <a:p>
            <a:r>
              <a:rPr lang="en-US" sz="2400" dirty="0" smtClean="0"/>
              <a:t>Failure to keep records;</a:t>
            </a:r>
          </a:p>
          <a:p>
            <a:endParaRPr lang="en-US" sz="2400" dirty="0" smtClean="0"/>
          </a:p>
          <a:p>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8229600" cy="715962"/>
          </a:xfrm>
        </p:spPr>
        <p:txBody>
          <a:bodyPr/>
          <a:lstStyle/>
          <a:p>
            <a:r>
              <a:rPr lang="en-US" b="1" dirty="0" smtClean="0"/>
              <a:t>The Public Service</a:t>
            </a:r>
            <a:endParaRPr lang="en-GB" dirty="0" smtClean="0"/>
          </a:p>
        </p:txBody>
      </p:sp>
      <p:sp>
        <p:nvSpPr>
          <p:cNvPr id="3" name="Content Placeholder 2"/>
          <p:cNvSpPr>
            <a:spLocks noGrp="1"/>
          </p:cNvSpPr>
          <p:nvPr>
            <p:ph idx="1"/>
          </p:nvPr>
        </p:nvSpPr>
        <p:spPr>
          <a:xfrm>
            <a:off x="0" y="1066800"/>
            <a:ext cx="9144000" cy="6400800"/>
          </a:xfrm>
        </p:spPr>
        <p:txBody>
          <a:bodyPr/>
          <a:lstStyle/>
          <a:p>
            <a:pPr eaLnBrk="1" fontAlgn="auto" hangingPunct="1">
              <a:spcAft>
                <a:spcPts val="0"/>
              </a:spcAft>
              <a:buFont typeface="Arial" charset="0"/>
              <a:buNone/>
              <a:defRPr/>
            </a:pPr>
            <a:r>
              <a:rPr lang="en-US" sz="2800" dirty="0" smtClean="0"/>
              <a:t>    </a:t>
            </a:r>
            <a:r>
              <a:rPr lang="en-US" sz="2400" dirty="0" smtClean="0"/>
              <a:t>It is an organ of government that </a:t>
            </a:r>
            <a:r>
              <a:rPr lang="en-US" sz="2400" dirty="0" err="1" smtClean="0"/>
              <a:t>enloys</a:t>
            </a:r>
            <a:r>
              <a:rPr lang="en-US" sz="2400" dirty="0" smtClean="0"/>
              <a:t> continuity of existence. </a:t>
            </a:r>
          </a:p>
          <a:p>
            <a:pPr eaLnBrk="1" fontAlgn="auto" hangingPunct="1">
              <a:spcAft>
                <a:spcPts val="0"/>
              </a:spcAft>
              <a:buFont typeface="Arial" charset="0"/>
              <a:buNone/>
              <a:defRPr/>
            </a:pPr>
            <a:r>
              <a:rPr lang="en-US" sz="2400" dirty="0" smtClean="0"/>
              <a:t>The Public Service is made up of:</a:t>
            </a:r>
          </a:p>
          <a:p>
            <a:pPr marL="427482" indent="-400050" eaLnBrk="1" fontAlgn="auto" hangingPunct="1">
              <a:spcAft>
                <a:spcPts val="0"/>
              </a:spcAft>
              <a:buFont typeface="Arial" pitchFamily="34" charset="0"/>
              <a:buAutoNum type="romanLcParenR"/>
              <a:defRPr/>
            </a:pPr>
            <a:r>
              <a:rPr lang="en-US" sz="2400" dirty="0" smtClean="0"/>
              <a:t>Civil Service- Ministries and Extra Ministerial Departments</a:t>
            </a:r>
          </a:p>
          <a:p>
            <a:pPr marL="541782" indent="-514350" eaLnBrk="1" fontAlgn="auto" hangingPunct="1">
              <a:spcAft>
                <a:spcPts val="0"/>
              </a:spcAft>
              <a:buFont typeface="Arial" pitchFamily="34" charset="0"/>
              <a:buAutoNum type="romanLcParenR"/>
              <a:defRPr/>
            </a:pPr>
            <a:r>
              <a:rPr lang="en-US" sz="2400" dirty="0" err="1" smtClean="0"/>
              <a:t>Parastatals</a:t>
            </a:r>
            <a:r>
              <a:rPr lang="en-US" sz="2400" dirty="0" smtClean="0"/>
              <a:t> </a:t>
            </a:r>
          </a:p>
          <a:p>
            <a:pPr marL="541782" indent="-514350" eaLnBrk="1" fontAlgn="auto" hangingPunct="1">
              <a:spcAft>
                <a:spcPts val="0"/>
              </a:spcAft>
              <a:buFont typeface="Arial" pitchFamily="34" charset="0"/>
              <a:buAutoNum type="romanLcParenR"/>
              <a:defRPr/>
            </a:pPr>
            <a:r>
              <a:rPr lang="en-US" sz="2400" dirty="0" smtClean="0"/>
              <a:t>Armed Forces </a:t>
            </a:r>
          </a:p>
          <a:p>
            <a:pPr marL="541782" indent="-514350" eaLnBrk="1" fontAlgn="auto" hangingPunct="1">
              <a:spcAft>
                <a:spcPts val="0"/>
              </a:spcAft>
              <a:buFont typeface="Arial" pitchFamily="34" charset="0"/>
              <a:buAutoNum type="romanLcParenR"/>
              <a:defRPr/>
            </a:pPr>
            <a:r>
              <a:rPr lang="en-US" sz="2400" dirty="0" smtClean="0"/>
              <a:t>Para-Military</a:t>
            </a:r>
          </a:p>
          <a:p>
            <a:pPr marL="541782" indent="-514350" eaLnBrk="1" fontAlgn="auto" hangingPunct="1">
              <a:spcAft>
                <a:spcPts val="0"/>
              </a:spcAft>
              <a:buFont typeface="Arial" pitchFamily="34" charset="0"/>
              <a:buAutoNum type="romanLcParenR"/>
              <a:defRPr/>
            </a:pPr>
            <a:r>
              <a:rPr lang="en-US" sz="2400" dirty="0" smtClean="0"/>
              <a:t>Nigeria Police Force</a:t>
            </a:r>
          </a:p>
          <a:p>
            <a:pPr marL="541782" indent="-514350" eaLnBrk="1" fontAlgn="auto" hangingPunct="1">
              <a:spcAft>
                <a:spcPts val="0"/>
              </a:spcAft>
              <a:buFont typeface="Arial" pitchFamily="34" charset="0"/>
              <a:buAutoNum type="romanLcParenR"/>
              <a:defRPr/>
            </a:pPr>
            <a:r>
              <a:rPr lang="en-US" sz="2400" dirty="0" smtClean="0"/>
              <a:t>Education Institutions</a:t>
            </a:r>
          </a:p>
          <a:p>
            <a:pPr marL="541782" indent="-514350" eaLnBrk="1" fontAlgn="auto" hangingPunct="1">
              <a:spcAft>
                <a:spcPts val="0"/>
              </a:spcAft>
              <a:buFont typeface="Arial" pitchFamily="34" charset="0"/>
              <a:buAutoNum type="romanLcParenR"/>
              <a:defRPr/>
            </a:pPr>
            <a:r>
              <a:rPr lang="en-US" sz="2400" dirty="0" smtClean="0"/>
              <a:t>Judiciary </a:t>
            </a:r>
          </a:p>
          <a:p>
            <a:pPr marL="541782" indent="-514350" eaLnBrk="1" fontAlgn="auto" hangingPunct="1">
              <a:spcAft>
                <a:spcPts val="0"/>
              </a:spcAft>
              <a:buFont typeface="Arial" pitchFamily="34" charset="0"/>
              <a:buAutoNum type="romanLcParenR"/>
              <a:defRPr/>
            </a:pPr>
            <a:r>
              <a:rPr lang="en-US" sz="2400" dirty="0" smtClean="0"/>
              <a:t>Legislative Organ</a:t>
            </a:r>
            <a:endParaRPr lang="en-GB"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sz="2400" dirty="0" smtClean="0"/>
              <a:t>Unauthorized removal of public records;</a:t>
            </a:r>
          </a:p>
          <a:p>
            <a:r>
              <a:rPr lang="en-US" sz="2400" dirty="0" smtClean="0"/>
              <a:t>Membership of secret cult;</a:t>
            </a:r>
          </a:p>
          <a:p>
            <a:r>
              <a:rPr lang="en-US" sz="2400" dirty="0" smtClean="0"/>
              <a:t>Negligence;</a:t>
            </a:r>
          </a:p>
          <a:p>
            <a:r>
              <a:rPr lang="en-US" sz="2400" dirty="0" smtClean="0"/>
              <a:t>Sleeping on duty</a:t>
            </a:r>
          </a:p>
          <a:p>
            <a:r>
              <a:rPr lang="en-US" sz="2400" dirty="0" smtClean="0"/>
              <a:t>Improper dressing while on duty;</a:t>
            </a:r>
          </a:p>
          <a:p>
            <a:r>
              <a:rPr lang="en-US" sz="2400" dirty="0" smtClean="0"/>
              <a:t>Hawking merchandise within the office premises;</a:t>
            </a:r>
          </a:p>
          <a:p>
            <a:r>
              <a:rPr lang="en-US" sz="2400" dirty="0" smtClean="0"/>
              <a:t>Refusal to take/carry out lawful instruction from superior officer;</a:t>
            </a:r>
          </a:p>
          <a:p>
            <a:r>
              <a:rPr lang="en-US" sz="2400" dirty="0" smtClean="0"/>
              <a:t>Malingering;</a:t>
            </a:r>
          </a:p>
          <a:p>
            <a:r>
              <a:rPr lang="en-US" sz="2400" dirty="0" smtClean="0"/>
              <a:t>Insubordination;</a:t>
            </a:r>
          </a:p>
          <a:p>
            <a:r>
              <a:rPr lang="en-US" sz="2400" dirty="0" smtClean="0"/>
              <a:t>Discourteous behavior to the public</a:t>
            </a:r>
          </a:p>
          <a:p>
            <a:endParaRPr lang="en-US" sz="2400" dirty="0" smtClean="0"/>
          </a:p>
          <a:p>
            <a:endParaRPr lang="en-GB"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Serious misconduct</a:t>
            </a:r>
            <a:endParaRPr lang="en-GB" dirty="0"/>
          </a:p>
        </p:txBody>
      </p:sp>
      <p:sp>
        <p:nvSpPr>
          <p:cNvPr id="3" name="Content Placeholder 2"/>
          <p:cNvSpPr>
            <a:spLocks noGrp="1"/>
          </p:cNvSpPr>
          <p:nvPr>
            <p:ph idx="1"/>
          </p:nvPr>
        </p:nvSpPr>
        <p:spPr/>
        <p:txBody>
          <a:bodyPr/>
          <a:lstStyle/>
          <a:p>
            <a:pPr marL="0" indent="0">
              <a:buNone/>
            </a:pPr>
            <a:r>
              <a:rPr lang="en-US" sz="2800" dirty="0" smtClean="0"/>
              <a:t>Serious misconduct is defined as specific act of very serious wrong-doing and improper behavior which is inimical to the image of the service and susceptible to investigation and proof. </a:t>
            </a:r>
          </a:p>
          <a:p>
            <a:pPr marL="457200" indent="-457200">
              <a:buFont typeface="Arial" panose="020B0604020202020204" pitchFamily="34" charset="0"/>
              <a:buChar char="•"/>
            </a:pPr>
            <a:r>
              <a:rPr lang="en-US" sz="2800" dirty="0" smtClean="0"/>
              <a:t>It could lead to dismissal from service. </a:t>
            </a:r>
          </a:p>
          <a:p>
            <a:r>
              <a:rPr lang="en-US" sz="2800" dirty="0" smtClean="0"/>
              <a:t>The ultimate penalty for serious misconduct is dismissal. An officer who is dismissed forfeits all claims to retiring benefits, leave or transport grant etc subject to the provisions of the Pension Reform Act 2004.</a:t>
            </a:r>
          </a:p>
          <a:p>
            <a:endParaRPr lang="en-GB"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Acts Constituting Serious Misconduct</a:t>
            </a:r>
            <a:endParaRPr lang="en-GB" sz="3200" dirty="0"/>
          </a:p>
        </p:txBody>
      </p:sp>
      <p:sp>
        <p:nvSpPr>
          <p:cNvPr id="3" name="Content Placeholder 2"/>
          <p:cNvSpPr>
            <a:spLocks noGrp="1"/>
          </p:cNvSpPr>
          <p:nvPr>
            <p:ph idx="1"/>
          </p:nvPr>
        </p:nvSpPr>
        <p:spPr>
          <a:xfrm>
            <a:off x="152400" y="1600200"/>
            <a:ext cx="8534400" cy="5105400"/>
          </a:xfrm>
        </p:spPr>
        <p:txBody>
          <a:bodyPr/>
          <a:lstStyle/>
          <a:p>
            <a:r>
              <a:rPr lang="en-US" sz="2800" dirty="0" smtClean="0"/>
              <a:t>They are:</a:t>
            </a:r>
          </a:p>
          <a:p>
            <a:r>
              <a:rPr lang="en-US" sz="2800" dirty="0" smtClean="0"/>
              <a:t>Falsification of records;</a:t>
            </a:r>
          </a:p>
          <a:p>
            <a:r>
              <a:rPr lang="en-US" sz="2800" dirty="0" smtClean="0"/>
              <a:t>Suppression of records;</a:t>
            </a:r>
          </a:p>
          <a:p>
            <a:r>
              <a:rPr lang="en-US" sz="2800" dirty="0" smtClean="0"/>
              <a:t>Withholding of files;</a:t>
            </a:r>
          </a:p>
          <a:p>
            <a:r>
              <a:rPr lang="en-US" sz="2800" dirty="0" smtClean="0"/>
              <a:t>Conviction on criminal offence;</a:t>
            </a:r>
          </a:p>
          <a:p>
            <a:r>
              <a:rPr lang="en-US" sz="2800" dirty="0" smtClean="0"/>
              <a:t>Absence from duty without permission;</a:t>
            </a:r>
          </a:p>
          <a:p>
            <a:r>
              <a:rPr lang="en-US" sz="2800" dirty="0" smtClean="0"/>
              <a:t>False claims against government;</a:t>
            </a:r>
          </a:p>
          <a:p>
            <a:r>
              <a:rPr lang="en-US" sz="2800" dirty="0" smtClean="0"/>
              <a:t>Engaging in partisan political activities;</a:t>
            </a:r>
          </a:p>
          <a:p>
            <a:r>
              <a:rPr lang="en-US" sz="2800" dirty="0" smtClean="0"/>
              <a:t>Bankruptcy/ serious financial embarrassment;</a:t>
            </a:r>
          </a:p>
          <a:p>
            <a:r>
              <a:rPr lang="en-US" sz="2800" dirty="0" err="1" smtClean="0"/>
              <a:t>Unauthorised</a:t>
            </a:r>
            <a:r>
              <a:rPr lang="en-US" sz="2800" dirty="0" smtClean="0"/>
              <a:t> disclosure of official information</a:t>
            </a:r>
            <a:r>
              <a:rPr lang="en-US" dirty="0" smtClean="0"/>
              <a:t>;</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Bribery;</a:t>
            </a:r>
          </a:p>
          <a:p>
            <a:r>
              <a:rPr lang="en-US" dirty="0" smtClean="0"/>
              <a:t>Corruption;</a:t>
            </a:r>
          </a:p>
          <a:p>
            <a:r>
              <a:rPr lang="en-US" dirty="0" smtClean="0"/>
              <a:t>Embezzlement;</a:t>
            </a:r>
          </a:p>
          <a:p>
            <a:r>
              <a:rPr lang="en-US" dirty="0" smtClean="0"/>
              <a:t>Misappropriation;</a:t>
            </a:r>
          </a:p>
          <a:p>
            <a:r>
              <a:rPr lang="en-US" dirty="0" smtClean="0"/>
              <a:t>Violation of oath of secrecy;</a:t>
            </a:r>
          </a:p>
          <a:p>
            <a:r>
              <a:rPr lang="en-US" dirty="0" smtClean="0"/>
              <a:t>Action prejudicial to the security of the state;</a:t>
            </a:r>
          </a:p>
          <a:p>
            <a:r>
              <a:rPr lang="en-US" dirty="0" smtClean="0"/>
              <a:t>Advance free fraud (criminal code 419);</a:t>
            </a:r>
          </a:p>
          <a:p>
            <a:r>
              <a:rPr lang="en-US" dirty="0" smtClean="0"/>
              <a:t>Holding more than one full time job;</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Nepotism or any other preferential treatment;</a:t>
            </a:r>
          </a:p>
          <a:p>
            <a:r>
              <a:rPr lang="en-US" dirty="0" smtClean="0"/>
              <a:t>Divided loyalty;</a:t>
            </a:r>
          </a:p>
          <a:p>
            <a:r>
              <a:rPr lang="en-US" dirty="0" smtClean="0"/>
              <a:t>Sabotage;</a:t>
            </a:r>
          </a:p>
          <a:p>
            <a:r>
              <a:rPr lang="en-US" dirty="0" err="1" smtClean="0"/>
              <a:t>Wilful</a:t>
            </a:r>
            <a:r>
              <a:rPr lang="en-US" dirty="0" smtClean="0"/>
              <a:t> damage of government property;</a:t>
            </a:r>
          </a:p>
          <a:p>
            <a:r>
              <a:rPr lang="en-US" dirty="0" smtClean="0"/>
              <a:t>Sexual harassment; and</a:t>
            </a:r>
          </a:p>
          <a:p>
            <a:r>
              <a:rPr lang="en-US" dirty="0" smtClean="0"/>
              <a:t>Any other act unbecoming of a public officer.</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 of Dismissal</a:t>
            </a:r>
            <a:endParaRPr lang="en-GB" dirty="0"/>
          </a:p>
        </p:txBody>
      </p:sp>
      <p:sp>
        <p:nvSpPr>
          <p:cNvPr id="3" name="Content Placeholder 2"/>
          <p:cNvSpPr>
            <a:spLocks noGrp="1"/>
          </p:cNvSpPr>
          <p:nvPr>
            <p:ph idx="1"/>
          </p:nvPr>
        </p:nvSpPr>
        <p:spPr/>
        <p:txBody>
          <a:bodyPr/>
          <a:lstStyle/>
          <a:p>
            <a:pPr marL="82296" indent="0">
              <a:buNone/>
            </a:pPr>
            <a:r>
              <a:rPr lang="en-US" sz="2800" dirty="0" smtClean="0"/>
              <a:t>When the officer dismissed evades the official notification, then the effective date shall be:</a:t>
            </a:r>
          </a:p>
          <a:p>
            <a:r>
              <a:rPr lang="en-US" sz="2800" dirty="0" smtClean="0"/>
              <a:t>On the date is served with the notification, even though he/she may not acknowledge the receipt;</a:t>
            </a:r>
          </a:p>
          <a:p>
            <a:r>
              <a:rPr lang="en-US" sz="2800" dirty="0" smtClean="0"/>
              <a:t>The date on which the notification is delivered by a messenger to the address of the officer concerned;</a:t>
            </a:r>
          </a:p>
          <a:p>
            <a:r>
              <a:rPr lang="en-US" sz="2800" dirty="0" smtClean="0"/>
              <a:t>The date on which the notification is posted to the recorded address of the officer concerned.</a:t>
            </a:r>
          </a:p>
          <a:p>
            <a:endParaRPr lang="en-GB"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PROCEDURES</a:t>
            </a:r>
            <a:endParaRPr lang="en-GB" dirty="0"/>
          </a:p>
        </p:txBody>
      </p:sp>
      <p:sp>
        <p:nvSpPr>
          <p:cNvPr id="3" name="Content Placeholder 2"/>
          <p:cNvSpPr>
            <a:spLocks noGrp="1"/>
          </p:cNvSpPr>
          <p:nvPr>
            <p:ph idx="1"/>
          </p:nvPr>
        </p:nvSpPr>
        <p:spPr/>
        <p:txBody>
          <a:bodyPr/>
          <a:lstStyle/>
          <a:p>
            <a:pPr marL="0" indent="0">
              <a:buNone/>
            </a:pPr>
            <a:r>
              <a:rPr lang="en-US" sz="1800" dirty="0" smtClean="0"/>
              <a:t>Disciplinary Procedures will commence when the  shortcoming of a subordinate officer is observed.</a:t>
            </a:r>
          </a:p>
          <a:p>
            <a:pPr marL="0" indent="0">
              <a:buNone/>
            </a:pPr>
            <a:r>
              <a:rPr lang="en-US" sz="1800" dirty="0" smtClean="0"/>
              <a:t>•     The superior/supervising officer shall discuss the issue with </a:t>
            </a:r>
          </a:p>
          <a:p>
            <a:pPr marL="0" indent="0">
              <a:buNone/>
            </a:pPr>
            <a:r>
              <a:rPr lang="en-US" sz="1800" dirty="0" smtClean="0"/>
              <a:t>the Head of Department (HOD);</a:t>
            </a:r>
          </a:p>
          <a:p>
            <a:pPr marL="0" indent="0">
              <a:buFont typeface="Wingdings" pitchFamily="2" charset="2"/>
              <a:buChar char="§"/>
            </a:pPr>
            <a:r>
              <a:rPr lang="en-US" sz="1800" dirty="0" smtClean="0"/>
              <a:t>If the HOD is convinced of the alleged offence, he shall cause a query to be issued to the erring officer;</a:t>
            </a:r>
          </a:p>
          <a:p>
            <a:pPr marL="0" indent="0">
              <a:buFont typeface="Wingdings" pitchFamily="2" charset="2"/>
              <a:buChar char="§"/>
            </a:pPr>
            <a:r>
              <a:rPr lang="en-US" sz="1800" dirty="0" smtClean="0"/>
              <a:t>The query and the officer’s representation with the supervising office’s comment shall be forward to the HOD within 48 hours of the receipt of the officer’s representation;</a:t>
            </a:r>
          </a:p>
          <a:p>
            <a:endParaRPr lang="en-US" sz="1800" dirty="0" smtClean="0"/>
          </a:p>
          <a:p>
            <a:pPr marL="0" indent="0">
              <a:buNone/>
            </a:pPr>
            <a:r>
              <a:rPr lang="en-US" sz="1800" dirty="0" smtClean="0"/>
              <a:t>•     The matter can be made to rest and ended within the Department if he HOD feels the officer had exculpated himself; and</a:t>
            </a:r>
          </a:p>
          <a:p>
            <a:endParaRPr lang="en-US" sz="1800" dirty="0" smtClean="0"/>
          </a:p>
          <a:p>
            <a:pPr marL="0" indent="0">
              <a:buNone/>
            </a:pPr>
            <a:r>
              <a:rPr lang="en-US" sz="1800" dirty="0" smtClean="0"/>
              <a:t>•     In that regard, the officer may be given verbal or written warning by the department depending on the gravity of the offence.</a:t>
            </a:r>
          </a:p>
          <a:p>
            <a:endParaRPr lang="en-GB"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6096000"/>
          </a:xfrm>
        </p:spPr>
        <p:txBody>
          <a:bodyPr/>
          <a:lstStyle/>
          <a:p>
            <a:pPr marL="82296" indent="0">
              <a:buNone/>
            </a:pPr>
            <a:r>
              <a:rPr lang="en-US" sz="2400" dirty="0" smtClean="0"/>
              <a:t>Where the HOD feels that the offence is serious or grievous, it shall then forward the query, the officer’s representation superior officer’s comment and the recommendation(s) of the Department to the Permanent Secretary within seven (7) working days of initiating the disciplinary action;</a:t>
            </a:r>
          </a:p>
          <a:p>
            <a:pPr marL="82296" indent="0">
              <a:buNone/>
            </a:pPr>
            <a:r>
              <a:rPr lang="en-US" sz="2400" dirty="0" smtClean="0"/>
              <a:t>•     Where the Permanent Secretary considers it necessary to continue with the disciplinary action against the officer, he shall direct the Director (HRM) to place it before appropriate  staff committee within 2 weeks of the receipt of the directive;</a:t>
            </a:r>
          </a:p>
          <a:p>
            <a:pPr marL="82296" indent="0">
              <a:buNone/>
            </a:pPr>
            <a:r>
              <a:rPr lang="en-US" sz="2400" dirty="0" smtClean="0"/>
              <a:t>•     When the allegation against an officer is such that justifies the officer’s removal from service, the recommendation of </a:t>
            </a:r>
            <a:r>
              <a:rPr lang="en-US" sz="2400" dirty="0" err="1" smtClean="0"/>
              <a:t>thr</a:t>
            </a:r>
            <a:r>
              <a:rPr lang="en-US" sz="2400" dirty="0" smtClean="0"/>
              <a:t> Senior Staff Committee in respect of GL 07-13 shall be forward to the commission for consideration within 2 weeks of the sitting of the committee;</a:t>
            </a:r>
          </a:p>
          <a:p>
            <a:endParaRPr lang="en-GB"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buFont typeface="Wingdings" pitchFamily="2" charset="2"/>
              <a:buChar char="§"/>
            </a:pPr>
            <a:r>
              <a:rPr lang="en-US" sz="2000" dirty="0" smtClean="0"/>
              <a:t>In the case of officer on GL 14-16, Query, representation, minutes of meeting of the appropriate committee and their relevant document shall be forwarded to the Office of the Head of Service of the Federation for comments and therefore to the commission within 2 weeks for consideration;</a:t>
            </a:r>
          </a:p>
          <a:p>
            <a:pPr marL="0" indent="0">
              <a:buFont typeface="Wingdings" pitchFamily="2" charset="2"/>
              <a:buChar char="§"/>
            </a:pPr>
            <a:r>
              <a:rPr lang="en-US" sz="2000" dirty="0" smtClean="0"/>
              <a:t>The Federal Civil Service Commission shall on receipt of comments from the Office of the Head of Service of the Federation on the recommendation of SSC on officers on GL 14 and above, take decision on them within 2 </a:t>
            </a:r>
            <a:r>
              <a:rPr lang="en-US" sz="2000" dirty="0" err="1" smtClean="0"/>
              <a:t>weeks;In</a:t>
            </a:r>
            <a:r>
              <a:rPr lang="en-US" sz="2000" dirty="0" smtClean="0"/>
              <a:t> the case of Directors and Permanent Secretaries, the Federal Service Management committee (FSMC) shall consider the case and forward its recommendation to the FCSC for final consideration within 2 week of receipt;</a:t>
            </a:r>
          </a:p>
          <a:p>
            <a:pPr marL="0" indent="0">
              <a:buFont typeface="Wingdings" pitchFamily="2" charset="2"/>
              <a:buChar char="§"/>
            </a:pPr>
            <a:r>
              <a:rPr lang="en-US" sz="2000" dirty="0" smtClean="0"/>
              <a:t>The FCSC shall examine the recommendation and take final decision on the matter and inform the officer through his Permanent Secretary. </a:t>
            </a:r>
          </a:p>
          <a:p>
            <a:endParaRPr lang="en-GB"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Condition For Postponement Of Disciplinary Actions</a:t>
            </a:r>
            <a:br>
              <a:rPr lang="en-US" sz="2800" b="1" dirty="0" smtClean="0"/>
            </a:br>
            <a:endParaRPr lang="en-GB" sz="2800" dirty="0"/>
          </a:p>
        </p:txBody>
      </p:sp>
      <p:sp>
        <p:nvSpPr>
          <p:cNvPr id="3" name="Content Placeholder 2"/>
          <p:cNvSpPr>
            <a:spLocks noGrp="1"/>
          </p:cNvSpPr>
          <p:nvPr>
            <p:ph idx="1"/>
          </p:nvPr>
        </p:nvSpPr>
        <p:spPr/>
        <p:txBody>
          <a:bodyPr/>
          <a:lstStyle/>
          <a:p>
            <a:r>
              <a:rPr lang="en-US" sz="2400" dirty="0" smtClean="0"/>
              <a:t>When a female officer is pregnant or she is on maternity leave, the disciplinary proceeding may be suspended until her maternity leave expired;</a:t>
            </a:r>
          </a:p>
          <a:p>
            <a:r>
              <a:rPr lang="en-US" sz="2400" dirty="0" smtClean="0"/>
              <a:t>When </a:t>
            </a:r>
            <a:r>
              <a:rPr lang="en-US" sz="2400" dirty="0" smtClean="0"/>
              <a:t>the matter is before a court awaiting </a:t>
            </a:r>
            <a:r>
              <a:rPr lang="en-US" sz="2400" smtClean="0"/>
              <a:t>judgement</a:t>
            </a:r>
            <a:r>
              <a:rPr lang="en-US" sz="2400" smtClean="0"/>
              <a:t>;</a:t>
            </a:r>
            <a:endParaRPr lang="en-US" sz="2400" dirty="0" smtClean="0"/>
          </a:p>
          <a:p>
            <a:endParaRPr lang="en-US" sz="2400" dirty="0" smtClean="0"/>
          </a:p>
          <a:p>
            <a:r>
              <a:rPr lang="en-US" sz="2400" dirty="0" smtClean="0"/>
              <a:t>When the case is being investigated by the Nigeria Police or any security Agency.</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7"/>
          <p:cNvSpPr txBox="1">
            <a:spLocks noChangeArrowheads="1"/>
          </p:cNvSpPr>
          <p:nvPr/>
        </p:nvSpPr>
        <p:spPr bwMode="auto">
          <a:xfrm>
            <a:off x="838200" y="1077913"/>
            <a:ext cx="4724400" cy="369887"/>
          </a:xfrm>
          <a:prstGeom prst="rect">
            <a:avLst/>
          </a:prstGeom>
          <a:noFill/>
          <a:ln w="9525">
            <a:noFill/>
            <a:miter lim="800000"/>
            <a:headEnd/>
            <a:tailEnd/>
          </a:ln>
        </p:spPr>
        <p:txBody>
          <a:bodyPr>
            <a:spAutoFit/>
          </a:bodyPr>
          <a:lstStyle/>
          <a:p>
            <a:endParaRPr lang="en-US">
              <a:latin typeface="Calibri" pitchFamily="34" charset="0"/>
            </a:endParaRPr>
          </a:p>
        </p:txBody>
      </p:sp>
      <p:sp>
        <p:nvSpPr>
          <p:cNvPr id="10" name="TextBox 9"/>
          <p:cNvSpPr txBox="1"/>
          <p:nvPr/>
        </p:nvSpPr>
        <p:spPr>
          <a:xfrm>
            <a:off x="685800" y="304800"/>
            <a:ext cx="7924800" cy="7525137"/>
          </a:xfrm>
          <a:prstGeom prst="rect">
            <a:avLst/>
          </a:prstGeom>
          <a:noFill/>
        </p:spPr>
        <p:txBody>
          <a:bodyPr>
            <a:spAutoFit/>
          </a:bodyPr>
          <a:lstStyle/>
          <a:p>
            <a:pPr fontAlgn="auto">
              <a:spcBef>
                <a:spcPts val="0"/>
              </a:spcBef>
              <a:spcAft>
                <a:spcPts val="0"/>
              </a:spcAft>
              <a:defRPr/>
            </a:pPr>
            <a:r>
              <a:rPr lang="en-US" sz="2300" b="1" dirty="0">
                <a:latin typeface="+mn-lt"/>
              </a:rPr>
              <a:t>INSTITUTIONALIZE FRAMEWORK</a:t>
            </a:r>
          </a:p>
          <a:p>
            <a:pPr fontAlgn="auto">
              <a:spcBef>
                <a:spcPts val="0"/>
              </a:spcBef>
              <a:spcAft>
                <a:spcPts val="0"/>
              </a:spcAft>
              <a:defRPr/>
            </a:pPr>
            <a:r>
              <a:rPr lang="en-US" sz="2300" b="1" dirty="0">
                <a:latin typeface="+mn-lt"/>
              </a:rPr>
              <a:t>In every Ministry/Extra-Ministerial Department there must be the following committees:</a:t>
            </a:r>
          </a:p>
          <a:p>
            <a:pPr fontAlgn="auto">
              <a:spcBef>
                <a:spcPts val="0"/>
              </a:spcBef>
              <a:spcAft>
                <a:spcPts val="0"/>
              </a:spcAft>
              <a:defRPr/>
            </a:pPr>
            <a:endParaRPr lang="en-US" sz="2300" b="1" dirty="0">
              <a:latin typeface="+mn-lt"/>
            </a:endParaRPr>
          </a:p>
          <a:p>
            <a:pPr fontAlgn="auto">
              <a:spcBef>
                <a:spcPts val="0"/>
              </a:spcBef>
              <a:spcAft>
                <a:spcPts val="0"/>
              </a:spcAft>
              <a:defRPr/>
            </a:pPr>
            <a:r>
              <a:rPr lang="en-US" sz="2300" b="1" dirty="0">
                <a:latin typeface="+mn-lt"/>
              </a:rPr>
              <a:t>Junior Staff Committee (JSC) (Headquarters)</a:t>
            </a:r>
            <a:endParaRPr lang="en-US" sz="2300" dirty="0">
              <a:latin typeface="+mn-lt"/>
            </a:endParaRPr>
          </a:p>
          <a:p>
            <a:pPr marL="179388" indent="-179388" fontAlgn="auto">
              <a:spcBef>
                <a:spcPts val="0"/>
              </a:spcBef>
              <a:spcAft>
                <a:spcPts val="0"/>
              </a:spcAft>
              <a:buFont typeface="Wingdings" pitchFamily="2" charset="2"/>
              <a:buChar char="Ø"/>
              <a:defRPr/>
            </a:pPr>
            <a:r>
              <a:rPr lang="en-US" sz="2300" dirty="0">
                <a:latin typeface="+mn-lt"/>
              </a:rPr>
              <a:t>The composition of the committee shall consist of not more than 9 and not less than 7 </a:t>
            </a:r>
            <a:r>
              <a:rPr lang="en-US" sz="2300" dirty="0" smtClean="0">
                <a:latin typeface="+mn-lt"/>
              </a:rPr>
              <a:t>members including the Chairman;</a:t>
            </a:r>
          </a:p>
          <a:p>
            <a:pPr marL="179388" indent="-179388" fontAlgn="auto">
              <a:spcBef>
                <a:spcPts val="0"/>
              </a:spcBef>
              <a:spcAft>
                <a:spcPts val="0"/>
              </a:spcAft>
              <a:buFont typeface="Wingdings" pitchFamily="2" charset="2"/>
              <a:buChar char="Ø"/>
              <a:defRPr/>
            </a:pPr>
            <a:r>
              <a:rPr lang="en-US" sz="2300" dirty="0" smtClean="0"/>
              <a:t>The composition of the committee shall reflect Federal Character as much as possible;</a:t>
            </a:r>
          </a:p>
          <a:p>
            <a:pPr marL="179388" indent="-179388" fontAlgn="auto">
              <a:spcBef>
                <a:spcPts val="0"/>
              </a:spcBef>
              <a:spcAft>
                <a:spcPts val="0"/>
              </a:spcAft>
              <a:buFont typeface="Wingdings" pitchFamily="2" charset="2"/>
              <a:buChar char="Ø"/>
              <a:defRPr/>
            </a:pPr>
            <a:r>
              <a:rPr lang="en-US" sz="2300" dirty="0" smtClean="0"/>
              <a:t>The Director (HRM) shall be the chairman;</a:t>
            </a:r>
          </a:p>
          <a:p>
            <a:pPr marL="179388" indent="-179388" fontAlgn="auto">
              <a:spcBef>
                <a:spcPts val="0"/>
              </a:spcBef>
              <a:spcAft>
                <a:spcPts val="0"/>
              </a:spcAft>
              <a:buFont typeface="Wingdings" pitchFamily="2" charset="2"/>
              <a:buChar char="Ø"/>
              <a:defRPr/>
            </a:pPr>
            <a:r>
              <a:rPr lang="en-US" sz="2300" dirty="0" smtClean="0">
                <a:latin typeface="+mn-lt"/>
              </a:rPr>
              <a:t>No </a:t>
            </a:r>
            <a:r>
              <a:rPr lang="en-US" sz="2300" dirty="0">
                <a:latin typeface="+mn-lt"/>
              </a:rPr>
              <a:t>member should be below </a:t>
            </a:r>
            <a:r>
              <a:rPr lang="en-US" sz="2300" dirty="0" smtClean="0">
                <a:latin typeface="+mn-lt"/>
              </a:rPr>
              <a:t>GL.12;</a:t>
            </a:r>
            <a:endParaRPr lang="en-US" sz="2300" dirty="0">
              <a:latin typeface="+mn-lt"/>
            </a:endParaRPr>
          </a:p>
          <a:p>
            <a:pPr marL="179388" indent="-179388" fontAlgn="auto">
              <a:spcBef>
                <a:spcPts val="0"/>
              </a:spcBef>
              <a:spcAft>
                <a:spcPts val="0"/>
              </a:spcAft>
              <a:buFont typeface="Wingdings" pitchFamily="2" charset="2"/>
              <a:buChar char="Ø"/>
              <a:defRPr/>
            </a:pPr>
            <a:r>
              <a:rPr lang="en-US" sz="2300" dirty="0" smtClean="0">
                <a:latin typeface="+mn-lt"/>
              </a:rPr>
              <a:t>Quorum </a:t>
            </a:r>
            <a:r>
              <a:rPr lang="en-US" sz="2300" dirty="0">
                <a:latin typeface="+mn-lt"/>
              </a:rPr>
              <a:t>at the meeting shall be 5 </a:t>
            </a:r>
            <a:r>
              <a:rPr lang="en-US" sz="2300" dirty="0" smtClean="0">
                <a:latin typeface="+mn-lt"/>
              </a:rPr>
              <a:t>members;</a:t>
            </a:r>
            <a:endParaRPr lang="en-US" sz="2300" dirty="0">
              <a:latin typeface="+mn-lt"/>
            </a:endParaRPr>
          </a:p>
          <a:p>
            <a:pPr marL="179388" indent="-179388" fontAlgn="auto">
              <a:spcBef>
                <a:spcPts val="0"/>
              </a:spcBef>
              <a:spcAft>
                <a:spcPts val="0"/>
              </a:spcAft>
              <a:buFont typeface="Wingdings" pitchFamily="2" charset="2"/>
              <a:buChar char="Ø"/>
              <a:defRPr/>
            </a:pPr>
            <a:r>
              <a:rPr lang="en-US" sz="2300" dirty="0" smtClean="0"/>
              <a:t>There shall be a representative of the Federal Civil Service Commission / Supervising Ministry;</a:t>
            </a:r>
            <a:endParaRPr lang="en-US" sz="2300" dirty="0">
              <a:latin typeface="+mn-lt"/>
            </a:endParaRPr>
          </a:p>
          <a:p>
            <a:pPr marL="179388" indent="-179388" fontAlgn="auto">
              <a:spcBef>
                <a:spcPts val="0"/>
              </a:spcBef>
              <a:spcAft>
                <a:spcPts val="0"/>
              </a:spcAft>
              <a:buFont typeface="Wingdings" pitchFamily="2" charset="2"/>
              <a:buChar char="Ø"/>
              <a:defRPr/>
            </a:pPr>
            <a:r>
              <a:rPr lang="en-US" sz="2300" dirty="0">
                <a:latin typeface="+mn-lt"/>
              </a:rPr>
              <a:t>Absence of the representative in the meeting renders the proceedings null and </a:t>
            </a:r>
            <a:r>
              <a:rPr lang="en-US" sz="2300" dirty="0" smtClean="0">
                <a:latin typeface="+mn-lt"/>
              </a:rPr>
              <a:t>void; and</a:t>
            </a:r>
          </a:p>
          <a:p>
            <a:pPr marL="179388" indent="-179388" fontAlgn="auto">
              <a:spcBef>
                <a:spcPts val="0"/>
              </a:spcBef>
              <a:spcAft>
                <a:spcPts val="0"/>
              </a:spcAft>
              <a:buFont typeface="Wingdings" pitchFamily="2" charset="2"/>
              <a:buChar char="Ø"/>
              <a:defRPr/>
            </a:pPr>
            <a:r>
              <a:rPr lang="en-US" sz="2300" dirty="0" smtClean="0"/>
              <a:t>The committee is to handle appointment, promotion and discipline matters on GL. 06 and below in the HQ.</a:t>
            </a:r>
          </a:p>
          <a:p>
            <a:pPr marL="179388" indent="-179388" fontAlgn="auto">
              <a:spcBef>
                <a:spcPts val="0"/>
              </a:spcBef>
              <a:spcAft>
                <a:spcPts val="0"/>
              </a:spcAft>
              <a:buFont typeface="Wingdings" pitchFamily="2" charset="2"/>
              <a:buChar char="Ø"/>
              <a:defRPr/>
            </a:pPr>
            <a:endParaRPr lang="en-US" sz="2300" dirty="0">
              <a:latin typeface="+mn-lt"/>
            </a:endParaRPr>
          </a:p>
          <a:p>
            <a:pPr fontAlgn="auto">
              <a:spcBef>
                <a:spcPts val="0"/>
              </a:spcBef>
              <a:spcAft>
                <a:spcPts val="0"/>
              </a:spcAft>
              <a:defRPr/>
            </a:pPr>
            <a:endParaRPr lang="en-US" sz="2300" dirty="0">
              <a:latin typeface="+mn-lt"/>
            </a:endParaRPr>
          </a:p>
          <a:p>
            <a:pPr fontAlgn="auto">
              <a:spcBef>
                <a:spcPts val="0"/>
              </a:spcBef>
              <a:spcAft>
                <a:spcPts val="0"/>
              </a:spcAft>
              <a:defRPr/>
            </a:pPr>
            <a:endParaRPr lang="en-US" sz="2300" b="1"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Removal From Services Without Procedures</a:t>
            </a:r>
            <a:endParaRPr lang="en-GB" sz="2800" dirty="0"/>
          </a:p>
        </p:txBody>
      </p:sp>
      <p:sp>
        <p:nvSpPr>
          <p:cNvPr id="3" name="Content Placeholder 2"/>
          <p:cNvSpPr>
            <a:spLocks noGrp="1"/>
          </p:cNvSpPr>
          <p:nvPr>
            <p:ph idx="1"/>
          </p:nvPr>
        </p:nvSpPr>
        <p:spPr>
          <a:xfrm>
            <a:off x="304800" y="1447800"/>
            <a:ext cx="8382000" cy="4800600"/>
          </a:xfrm>
        </p:spPr>
        <p:txBody>
          <a:bodyPr/>
          <a:lstStyle/>
          <a:p>
            <a:pPr marL="0" indent="0">
              <a:buNone/>
            </a:pPr>
            <a:r>
              <a:rPr lang="en-US" dirty="0" smtClean="0"/>
              <a:t>An officer may be remove from service without instituting disciplinary proceeding if:</a:t>
            </a:r>
          </a:p>
          <a:p>
            <a:pPr marL="0" indent="0">
              <a:buNone/>
            </a:pPr>
            <a:r>
              <a:rPr lang="en-US" dirty="0" smtClean="0"/>
              <a:t>•     He absent himself from duty without leave or reasonable cause;</a:t>
            </a:r>
          </a:p>
          <a:p>
            <a:pPr marL="0" indent="0">
              <a:buFont typeface="Wingdings" pitchFamily="2" charset="2"/>
              <a:buChar char="§"/>
            </a:pPr>
            <a:r>
              <a:rPr lang="en-US" dirty="0" smtClean="0"/>
              <a:t>Resigning or purporting to resign his appointment without due notice or Paying in lieu of notice;</a:t>
            </a:r>
          </a:p>
          <a:p>
            <a:pPr marL="457200" indent="-457200">
              <a:buFont typeface="Arial" panose="020B0604020202020204" pitchFamily="34" charset="0"/>
              <a:buChar char="•"/>
            </a:pPr>
            <a:r>
              <a:rPr lang="en-US" dirty="0" smtClean="0"/>
              <a:t>When an officer is convicted for criminal offence by a court.</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Interdiction</a:t>
            </a:r>
            <a:r>
              <a:rPr lang="en-US" dirty="0" smtClean="0"/>
              <a:t/>
            </a:r>
            <a:br>
              <a:rPr lang="en-US" dirty="0" smtClean="0"/>
            </a:br>
            <a:endParaRPr lang="en-GB" dirty="0"/>
          </a:p>
        </p:txBody>
      </p:sp>
      <p:sp>
        <p:nvSpPr>
          <p:cNvPr id="3" name="Content Placeholder 2"/>
          <p:cNvSpPr>
            <a:spLocks noGrp="1"/>
          </p:cNvSpPr>
          <p:nvPr>
            <p:ph idx="1"/>
          </p:nvPr>
        </p:nvSpPr>
        <p:spPr/>
        <p:txBody>
          <a:bodyPr/>
          <a:lstStyle/>
          <a:p>
            <a:r>
              <a:rPr lang="en-US" sz="2400" dirty="0" smtClean="0"/>
              <a:t>Interdiction is a disciplinary procedure that may be taken by the Permanent Secretary when he   consider that the interest of the civil service is requires that such an officer shall cease forthwith to exercise the power and function of his office when disciplinary proceeding of an officer’s dismissal are instituted or are about to be instituted.</a:t>
            </a:r>
          </a:p>
          <a:p>
            <a:r>
              <a:rPr lang="en-US" sz="2400" b="1" u="sng" dirty="0" smtClean="0"/>
              <a:t>Suspension</a:t>
            </a:r>
          </a:p>
          <a:p>
            <a:r>
              <a:rPr lang="en-US" sz="2400" dirty="0" smtClean="0"/>
              <a:t>An officer may be suspended from work by the Permanent Secretary if criminals proceedings are instituted against him. Such measure is taken pending the determination of the proceeding or any appeal there from.</a:t>
            </a:r>
          </a:p>
          <a:p>
            <a:endParaRPr lang="en-GB"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Suspension should not be used as a synonym for interdiction.</a:t>
            </a:r>
            <a:endParaRPr lang="en-GB" sz="2800" dirty="0"/>
          </a:p>
        </p:txBody>
      </p:sp>
      <p:sp>
        <p:nvSpPr>
          <p:cNvPr id="3" name="Content Placeholder 2"/>
          <p:cNvSpPr>
            <a:spLocks noGrp="1"/>
          </p:cNvSpPr>
          <p:nvPr>
            <p:ph idx="1"/>
          </p:nvPr>
        </p:nvSpPr>
        <p:spPr>
          <a:xfrm>
            <a:off x="457200" y="1600200"/>
            <a:ext cx="8686800" cy="5257800"/>
          </a:xfrm>
        </p:spPr>
        <p:txBody>
          <a:bodyPr/>
          <a:lstStyle/>
          <a:p>
            <a:r>
              <a:rPr lang="en-US" sz="2800" dirty="0" smtClean="0"/>
              <a:t>It shall apply where </a:t>
            </a:r>
            <a:r>
              <a:rPr lang="en-US" sz="2800" i="1" dirty="0" smtClean="0"/>
              <a:t>a prima facie </a:t>
            </a:r>
            <a:r>
              <a:rPr lang="en-US" sz="2800" dirty="0" smtClean="0"/>
              <a:t>case, the nature of which is serious, has been established against an officer and it is considered necessary in the public interest that he/she should forthwith be prohibited from carrying out his/her duties.</a:t>
            </a:r>
          </a:p>
          <a:p>
            <a:r>
              <a:rPr lang="en-US" sz="2800" dirty="0" smtClean="0"/>
              <a:t> Pending investigation into the misconduct, the Federal Civil Service Commission or the Permanent Secretary/Head of Extra-Ministerial Office (if within his/her delegated powers) shall forthwith suspend him/her from the exercise of the powers and functions of his/her office and from the enjoyment of his/her emolument</a:t>
            </a:r>
          </a:p>
          <a:p>
            <a:endParaRPr lang="en-GB"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Procedures for Interdiction and suspension</a:t>
            </a:r>
            <a:endParaRPr lang="en-GB" sz="2800" dirty="0"/>
          </a:p>
        </p:txBody>
      </p:sp>
      <p:sp>
        <p:nvSpPr>
          <p:cNvPr id="3" name="Content Placeholder 2"/>
          <p:cNvSpPr>
            <a:spLocks noGrp="1"/>
          </p:cNvSpPr>
          <p:nvPr>
            <p:ph idx="1"/>
          </p:nvPr>
        </p:nvSpPr>
        <p:spPr>
          <a:xfrm>
            <a:off x="228600" y="1600200"/>
            <a:ext cx="8458200" cy="4876800"/>
          </a:xfrm>
        </p:spPr>
        <p:txBody>
          <a:bodyPr/>
          <a:lstStyle/>
          <a:p>
            <a:pPr marL="0" indent="0" algn="just">
              <a:buNone/>
              <a:defRPr/>
            </a:pPr>
            <a:r>
              <a:rPr lang="en-US" sz="2800" dirty="0" smtClean="0"/>
              <a:t>The procedures for interdicting or suspending an officer from service are: </a:t>
            </a:r>
          </a:p>
          <a:p>
            <a:pPr marL="571500" indent="-571500" algn="just">
              <a:buFont typeface="Arial" pitchFamily="34" charset="0"/>
              <a:buAutoNum type="romanLcParenBoth"/>
              <a:defRPr/>
            </a:pPr>
            <a:r>
              <a:rPr lang="en-US" sz="2800" dirty="0" smtClean="0"/>
              <a:t>Where the Director (HR) considers that an officer should be interdicted or suspended, he shall report the case with his recommendations to the Permanent Secretary/ Director General;</a:t>
            </a:r>
          </a:p>
          <a:p>
            <a:pPr marL="571500" indent="-571500" algn="just">
              <a:buFont typeface="Arial" pitchFamily="34" charset="0"/>
              <a:buAutoNum type="romanLcParenBoth"/>
              <a:defRPr/>
            </a:pPr>
            <a:r>
              <a:rPr lang="en-US" sz="2800" dirty="0" smtClean="0"/>
              <a:t>Where the Permanent Secretary is satisfied with the report and recommendations of Director (Administration), he may order the officer to the appropriate committee which may confirm or deal with it otherwise; </a:t>
            </a:r>
          </a:p>
          <a:p>
            <a:pPr>
              <a:buNone/>
            </a:pPr>
            <a:endParaRPr lang="en-GB" sz="2800" dirty="0" smtClean="0"/>
          </a:p>
          <a:p>
            <a:endParaRPr lang="en-GB"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571500" indent="-571500" algn="just">
              <a:buFont typeface="Arial" charset="0"/>
              <a:buAutoNum type="romanLcParenBoth" startAt="3"/>
            </a:pPr>
            <a:r>
              <a:rPr lang="en-US" dirty="0" smtClean="0"/>
              <a:t>If an officer is interdicted or suspended, he shall be informed in  writing effective from the date he is informed.</a:t>
            </a:r>
          </a:p>
          <a:p>
            <a:pPr marL="571500" indent="-571500" algn="just">
              <a:buFont typeface="Arial" charset="0"/>
              <a:buAutoNum type="romanLcParenBoth" startAt="3"/>
            </a:pPr>
            <a:r>
              <a:rPr lang="en-US" dirty="0" smtClean="0"/>
              <a:t>In an event of the officer’s acquittal or his exoneration form his alleged offence in the disciplinary proceedings, he shall be reinstated into the service with effect from the date of interdiction or suspension </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Condition for Interdiction and Suspension</a:t>
            </a:r>
            <a:endParaRPr lang="en-GB" sz="2800" dirty="0"/>
          </a:p>
        </p:txBody>
      </p:sp>
      <p:sp>
        <p:nvSpPr>
          <p:cNvPr id="3" name="Content Placeholder 2"/>
          <p:cNvSpPr>
            <a:spLocks noGrp="1"/>
          </p:cNvSpPr>
          <p:nvPr>
            <p:ph idx="1"/>
          </p:nvPr>
        </p:nvSpPr>
        <p:spPr>
          <a:xfrm>
            <a:off x="457200" y="1600200"/>
            <a:ext cx="8382000" cy="4724400"/>
          </a:xfrm>
        </p:spPr>
        <p:txBody>
          <a:bodyPr/>
          <a:lstStyle/>
          <a:p>
            <a:pPr marL="0" indent="0">
              <a:buNone/>
            </a:pPr>
            <a:r>
              <a:rPr lang="en-US" sz="2400" dirty="0" smtClean="0"/>
              <a:t>The conditions for the interdiction or suspension are:</a:t>
            </a:r>
          </a:p>
          <a:p>
            <a:pPr marL="0" indent="0">
              <a:buNone/>
            </a:pPr>
            <a:r>
              <a:rPr lang="en-US" sz="2400" dirty="0" smtClean="0"/>
              <a:t>•     Under no condition should interdiction or suspension be made to last more than 3 months in the first instance;</a:t>
            </a:r>
          </a:p>
          <a:p>
            <a:pPr marL="0" indent="0">
              <a:buNone/>
            </a:pPr>
            <a:r>
              <a:rPr lang="en-US" sz="2400" dirty="0" smtClean="0"/>
              <a:t>•     When the need for extension arises, the permission of the Federal Civil Service shall be obtained;</a:t>
            </a:r>
          </a:p>
          <a:p>
            <a:pPr marL="274320" lvl="1" indent="0">
              <a:buFont typeface="Wingdings" pitchFamily="2" charset="2"/>
              <a:buChar char="§"/>
            </a:pPr>
            <a:r>
              <a:rPr lang="en-US" sz="2400" dirty="0" smtClean="0"/>
              <a:t>An officer who is under suspension shall receive no salary throughout the period</a:t>
            </a:r>
          </a:p>
          <a:p>
            <a:pPr marL="274320" lvl="1" indent="0">
              <a:buFont typeface="Wingdings" pitchFamily="2" charset="2"/>
              <a:buChar char="§"/>
            </a:pPr>
            <a:r>
              <a:rPr lang="en-US" sz="2400" dirty="0" smtClean="0"/>
              <a:t>An officer who is under interdiction shall receive mot more than one half (1/2) of his monthly remuneration, while officer on suspension shall not receive any salary; and</a:t>
            </a:r>
          </a:p>
          <a:p>
            <a:pPr marL="274320" lvl="1" indent="0">
              <a:buFont typeface="Wingdings" pitchFamily="2" charset="2"/>
              <a:buChar char="§"/>
            </a:pPr>
            <a:r>
              <a:rPr lang="en-US" sz="2400" dirty="0" smtClean="0"/>
              <a:t>When such officer is exonerated from the alleged offence, the whole of the remuneration within shall ne restore to him.</a:t>
            </a:r>
          </a:p>
          <a:p>
            <a:endParaRPr lang="en-GB"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Responsibility of Interdicted or Suspended Staff</a:t>
            </a:r>
            <a:endParaRPr lang="en-GB" sz="4000" dirty="0"/>
          </a:p>
        </p:txBody>
      </p:sp>
      <p:sp>
        <p:nvSpPr>
          <p:cNvPr id="3" name="Content Placeholder 2"/>
          <p:cNvSpPr>
            <a:spLocks noGrp="1"/>
          </p:cNvSpPr>
          <p:nvPr>
            <p:ph idx="1"/>
          </p:nvPr>
        </p:nvSpPr>
        <p:spPr/>
        <p:txBody>
          <a:bodyPr/>
          <a:lstStyle/>
          <a:p>
            <a:pPr marL="571500" indent="-571500" algn="just">
              <a:buFont typeface="Arial" pitchFamily="34" charset="0"/>
              <a:buAutoNum type="romanLcParenBoth"/>
              <a:defRPr/>
            </a:pPr>
            <a:r>
              <a:rPr lang="en-US" sz="2800" dirty="0" smtClean="0"/>
              <a:t>Any officer who is interdicted or suspended shall notify the permanent secretary of his address;</a:t>
            </a:r>
          </a:p>
          <a:p>
            <a:pPr marL="571500" indent="-571500" algn="just">
              <a:buFont typeface="Arial" pitchFamily="34" charset="0"/>
              <a:buAutoNum type="romanLcParenBoth"/>
              <a:defRPr/>
            </a:pPr>
            <a:r>
              <a:rPr lang="en-US" sz="2800" dirty="0" smtClean="0"/>
              <a:t>He shall not leave his station without the permission of the Permanent Secretary and shall keep the Director (Administration) informed of his address at which instruction to him can be delivered;</a:t>
            </a:r>
          </a:p>
          <a:p>
            <a:pPr marL="571500" indent="-571500" algn="just">
              <a:buFont typeface="Arial" pitchFamily="34" charset="0"/>
              <a:buAutoNum type="romanLcParenBoth"/>
              <a:defRPr/>
            </a:pPr>
            <a:r>
              <a:rPr lang="en-US" sz="2800" dirty="0" smtClean="0"/>
              <a:t>He shall not engage in any gainful employment except farming.</a:t>
            </a:r>
          </a:p>
          <a:p>
            <a:endParaRPr lang="en-GB"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
            </a:r>
            <a:br>
              <a:rPr lang="en-US" sz="3600" b="1" dirty="0" smtClean="0"/>
            </a:br>
            <a:r>
              <a:rPr lang="en-US" sz="3600" b="1" dirty="0" smtClean="0"/>
              <a:t>Procedure For Handling Courts Decision on Criminals Charges/Allegations</a:t>
            </a:r>
            <a:r>
              <a:rPr lang="en-US" dirty="0" smtClean="0"/>
              <a:t/>
            </a:r>
            <a:br>
              <a:rPr lang="en-US" dirty="0" smtClean="0"/>
            </a:br>
            <a:endParaRPr lang="en-GB" dirty="0"/>
          </a:p>
        </p:txBody>
      </p:sp>
      <p:sp>
        <p:nvSpPr>
          <p:cNvPr id="3" name="Content Placeholder 2"/>
          <p:cNvSpPr>
            <a:spLocks noGrp="1"/>
          </p:cNvSpPr>
          <p:nvPr>
            <p:ph idx="1"/>
          </p:nvPr>
        </p:nvSpPr>
        <p:spPr/>
        <p:txBody>
          <a:bodyPr/>
          <a:lstStyle/>
          <a:p>
            <a:pPr lvl="0"/>
            <a:r>
              <a:rPr lang="en-US" sz="2800" dirty="0" smtClean="0"/>
              <a:t>An officer acquitted for a criminals charge in any court of law shall  not be dismissed otherwise punished on any charge upon which he has been acquitted, but nothing shall prevent his being dismissed or otherwise on any other charge arising out of his conduct in the matter, unless such charge raises substantially the same issues as those on which he has been acquitted</a:t>
            </a:r>
          </a:p>
          <a:p>
            <a:pPr lvl="0"/>
            <a:r>
              <a:rPr lang="en-US" sz="2800" dirty="0" smtClean="0"/>
              <a:t>In the event of acquittal of an officer who has being charged with a criminal offence, the Director (Administration) shall consult with the Permanent Secretary on the courts decision;</a:t>
            </a:r>
          </a:p>
          <a:p>
            <a:endParaRPr lang="en-GB"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sz="2800" dirty="0" smtClean="0"/>
              <a:t>After consultation with Permanent Secretary, he shall refer the matter to the Attorney-General of the Federation for an opinion as to whether or not disciplinary proceeding can properly be instituted;</a:t>
            </a:r>
          </a:p>
          <a:p>
            <a:pPr lvl="0"/>
            <a:r>
              <a:rPr lang="en-US" sz="2800" dirty="0" smtClean="0"/>
              <a:t>If he is advised to proceed, he shall recommend for institution of disciplinary proceeding against such offer;</a:t>
            </a:r>
          </a:p>
          <a:p>
            <a:pPr lvl="0"/>
            <a:r>
              <a:rPr lang="en-US" sz="2800" dirty="0" smtClean="0"/>
              <a:t>In the event of a discharge which does not amount to an acquittal, Director (Administration) shall ascertain from the Attorney-General of the Federation that further criminal proceeding against the officer are not proposed;</a:t>
            </a:r>
          </a:p>
          <a:p>
            <a:endParaRPr lang="en-GB"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sz="2800" dirty="0" smtClean="0"/>
              <a:t>An officer adjudged by court of law to be guilty of criminal offence (other than a minor traffic or sanitary offence or the like) shall not receive any salary from the date of such judgment, pending the decision of the appropriate authority; and</a:t>
            </a:r>
          </a:p>
          <a:p>
            <a:pPr lvl="0"/>
            <a:r>
              <a:rPr lang="en-US" sz="2800" dirty="0" smtClean="0"/>
              <a:t>If an officer is convicted, discharged and acquitted of a criminal offence, the Director (HR) shall inform the appropriate authority in writing of the court’s decision. Copies of the charges and court ruling shall be made available to all member of the authority.</a:t>
            </a:r>
          </a:p>
          <a:p>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81000"/>
            <a:ext cx="7497763" cy="5867400"/>
          </a:xfrm>
        </p:spPr>
        <p:txBody>
          <a:bodyPr rtlCol="0">
            <a:normAutofit fontScale="70000" lnSpcReduction="20000"/>
          </a:bodyPr>
          <a:lstStyle/>
          <a:p>
            <a:pPr algn="just" eaLnBrk="1" fontAlgn="auto" hangingPunct="1">
              <a:spcAft>
                <a:spcPts val="0"/>
              </a:spcAft>
              <a:buFont typeface="Arial" pitchFamily="34" charset="0"/>
              <a:buNone/>
              <a:defRPr/>
            </a:pPr>
            <a:r>
              <a:rPr lang="en-US" b="1" dirty="0" smtClean="0"/>
              <a:t>Junior Staff Committee (Local)</a:t>
            </a:r>
            <a:endParaRPr lang="en-US" dirty="0" smtClean="0"/>
          </a:p>
          <a:p>
            <a:pPr marL="179388" indent="-179388" algn="just" eaLnBrk="1" fontAlgn="auto" hangingPunct="1">
              <a:spcAft>
                <a:spcPts val="0"/>
              </a:spcAft>
              <a:buFont typeface="Wingdings" pitchFamily="2" charset="2"/>
              <a:buChar char="Ø"/>
              <a:defRPr/>
            </a:pPr>
            <a:r>
              <a:rPr lang="en-US" dirty="0" smtClean="0"/>
              <a:t>Composition of the committee should not be more than 9 and less than 7 members of the ministry in the state/zone including the chairman;</a:t>
            </a:r>
          </a:p>
          <a:p>
            <a:pPr marL="179388" indent="-179388" algn="just" eaLnBrk="1" fontAlgn="auto" hangingPunct="1">
              <a:spcAft>
                <a:spcPts val="0"/>
              </a:spcAft>
              <a:buFont typeface="Wingdings" pitchFamily="2" charset="2"/>
              <a:buChar char="Ø"/>
              <a:defRPr/>
            </a:pPr>
            <a:r>
              <a:rPr lang="en-US" dirty="0" smtClean="0"/>
              <a:t>The composition should reflect Federal Character as much as possible;</a:t>
            </a:r>
          </a:p>
          <a:p>
            <a:pPr marL="179388" indent="-179388" algn="just" eaLnBrk="1" fontAlgn="auto" hangingPunct="1">
              <a:spcAft>
                <a:spcPts val="0"/>
              </a:spcAft>
              <a:buFont typeface="Wingdings" pitchFamily="2" charset="2"/>
              <a:buChar char="Ø"/>
              <a:defRPr/>
            </a:pPr>
            <a:r>
              <a:rPr lang="en-US" dirty="0" smtClean="0"/>
              <a:t>Director (HRM) shall be chairman of the committee and other members should not be below GL. 08;</a:t>
            </a:r>
          </a:p>
          <a:p>
            <a:pPr marL="179388" indent="-179388" algn="just" eaLnBrk="1" fontAlgn="auto" hangingPunct="1">
              <a:spcAft>
                <a:spcPts val="0"/>
              </a:spcAft>
              <a:buFont typeface="Wingdings" pitchFamily="2" charset="2"/>
              <a:buChar char="Ø"/>
              <a:defRPr/>
            </a:pPr>
            <a:r>
              <a:rPr lang="en-US" dirty="0" smtClean="0"/>
              <a:t>Where there are less than 7 officers on GL.08 and above in the state ministry, more officers but not exceeding 3 in number shall be from the headquarters;</a:t>
            </a:r>
          </a:p>
          <a:p>
            <a:pPr marL="179388" indent="-179388" algn="just" eaLnBrk="1" fontAlgn="auto" hangingPunct="1">
              <a:spcAft>
                <a:spcPts val="0"/>
              </a:spcAft>
              <a:buFont typeface="Wingdings" pitchFamily="2" charset="2"/>
              <a:buChar char="Ø"/>
              <a:defRPr/>
            </a:pPr>
            <a:r>
              <a:rPr lang="en-US" dirty="0" smtClean="0"/>
              <a:t>Quorum at any meeting of the committee shall be 5 members; including the chairman;</a:t>
            </a:r>
          </a:p>
          <a:p>
            <a:pPr marL="179388" indent="-179388" algn="just" eaLnBrk="1" fontAlgn="auto" hangingPunct="1">
              <a:spcAft>
                <a:spcPts val="0"/>
              </a:spcAft>
              <a:buFont typeface="Wingdings" pitchFamily="2" charset="2"/>
              <a:buChar char="Ø"/>
              <a:defRPr/>
            </a:pPr>
            <a:r>
              <a:rPr lang="en-US" dirty="0" smtClean="0"/>
              <a:t>A representative of the state civil service commission shall be in attendance in the case of new appointment;</a:t>
            </a:r>
          </a:p>
          <a:p>
            <a:pPr marL="179388" indent="-179388" algn="just" eaLnBrk="1" fontAlgn="auto" hangingPunct="1">
              <a:spcAft>
                <a:spcPts val="0"/>
              </a:spcAft>
              <a:buFont typeface="Wingdings" pitchFamily="2" charset="2"/>
              <a:buChar char="Ø"/>
              <a:defRPr/>
            </a:pPr>
            <a:r>
              <a:rPr lang="en-US" dirty="0" smtClean="0"/>
              <a:t>Absence of the representative in the meeting renders the proceedings null and void.</a:t>
            </a:r>
          </a:p>
          <a:p>
            <a:pPr marL="179388" indent="-179388" algn="just" eaLnBrk="1" fontAlgn="auto" hangingPunct="1">
              <a:spcAft>
                <a:spcPts val="0"/>
              </a:spcAft>
              <a:buFont typeface="Wingdings" pitchFamily="2" charset="2"/>
              <a:buChar char="Ø"/>
              <a:defRPr/>
            </a:pPr>
            <a:r>
              <a:rPr lang="en-US" dirty="0" smtClean="0"/>
              <a:t>The committee is to handle appointment, promotion and discipline matters of officers on GL.03 – 06 in the zonal office.</a:t>
            </a:r>
          </a:p>
          <a:p>
            <a:pPr algn="just" eaLnBrk="1" fontAlgn="auto" hangingPunct="1">
              <a:spcAft>
                <a:spcPts val="0"/>
              </a:spcAft>
              <a:buFont typeface="Arial" pitchFamily="34" charset="0"/>
              <a:buNone/>
              <a:defRPr/>
            </a:pPr>
            <a:endParaRPr lang="en-US" dirty="0" smtClean="0"/>
          </a:p>
          <a:p>
            <a:pPr algn="just"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Conduct Prejudicial to the Security of the State</a:t>
            </a:r>
            <a:endParaRPr lang="en-GB" dirty="0"/>
          </a:p>
        </p:txBody>
      </p:sp>
      <p:sp>
        <p:nvSpPr>
          <p:cNvPr id="3" name="Content Placeholder 2"/>
          <p:cNvSpPr>
            <a:spLocks noGrp="1"/>
          </p:cNvSpPr>
          <p:nvPr>
            <p:ph idx="1"/>
          </p:nvPr>
        </p:nvSpPr>
        <p:spPr/>
        <p:txBody>
          <a:bodyPr/>
          <a:lstStyle/>
          <a:p>
            <a:pPr marL="0" indent="0" algn="just">
              <a:buNone/>
              <a:defRPr/>
            </a:pPr>
            <a:r>
              <a:rPr lang="en-US" sz="2800" dirty="0" smtClean="0"/>
              <a:t>The procedures for conduct prejudicial to the security of the state are as follows:</a:t>
            </a:r>
          </a:p>
          <a:p>
            <a:pPr marL="571500" indent="-571500" algn="just">
              <a:buFont typeface="Arial" pitchFamily="34" charset="0"/>
              <a:buAutoNum type="romanLcParenBoth"/>
              <a:defRPr/>
            </a:pPr>
            <a:r>
              <a:rPr lang="en-US" sz="2800" dirty="0" smtClean="0"/>
              <a:t>A Committee comprising members from the Federal Ministry of Justice and OHCSF must be satisfied that an officer has committed a misconduct prejudicial to it; and </a:t>
            </a:r>
          </a:p>
          <a:p>
            <a:pPr marL="571500" indent="-571500" algn="just">
              <a:buFont typeface="Arial" pitchFamily="34" charset="0"/>
              <a:buAutoNum type="romanLcParenBoth"/>
              <a:defRPr/>
            </a:pPr>
            <a:r>
              <a:rPr lang="en-US" sz="2800" dirty="0" smtClean="0"/>
              <a:t>Thereafter, the officer shall be subject to the normal disciplinary procedure provided that the punishment for such misconduct shall be aggravated.</a:t>
            </a:r>
          </a:p>
          <a:p>
            <a:endParaRPr lang="en-GB"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Procedures for Handling an Offence not covered in the Rules</a:t>
            </a:r>
            <a:endParaRPr lang="en-GB" dirty="0"/>
          </a:p>
        </p:txBody>
      </p:sp>
      <p:sp>
        <p:nvSpPr>
          <p:cNvPr id="3" name="Content Placeholder 2"/>
          <p:cNvSpPr>
            <a:spLocks noGrp="1"/>
          </p:cNvSpPr>
          <p:nvPr>
            <p:ph idx="1"/>
          </p:nvPr>
        </p:nvSpPr>
        <p:spPr/>
        <p:txBody>
          <a:bodyPr/>
          <a:lstStyle/>
          <a:p>
            <a:r>
              <a:rPr lang="en-GB" sz="2800" dirty="0" smtClean="0"/>
              <a:t>The Permanent Secretary shall inform the FCSC of such offence and request the commission to draw a guideline to enable him deal the matter.</a:t>
            </a:r>
          </a:p>
          <a:p>
            <a:r>
              <a:rPr lang="en-GB" sz="2800" dirty="0" smtClean="0"/>
              <a:t>The MDA shall take appropriate procedures based on the guideline drawn;</a:t>
            </a:r>
          </a:p>
          <a:p>
            <a:r>
              <a:rPr lang="en-GB" sz="2800" dirty="0" smtClean="0"/>
              <a:t>The recommendation shall be forwarded to commission for approval</a:t>
            </a:r>
          </a:p>
          <a:p>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Retirement in Public Interest</a:t>
            </a:r>
            <a:endParaRPr lang="en-GB" dirty="0"/>
          </a:p>
        </p:txBody>
      </p:sp>
      <p:sp>
        <p:nvSpPr>
          <p:cNvPr id="3" name="Content Placeholder 2"/>
          <p:cNvSpPr>
            <a:spLocks noGrp="1"/>
          </p:cNvSpPr>
          <p:nvPr>
            <p:ph idx="1"/>
          </p:nvPr>
        </p:nvSpPr>
        <p:spPr/>
        <p:txBody>
          <a:bodyPr/>
          <a:lstStyle/>
          <a:p>
            <a:pPr marL="0" indent="0" algn="just">
              <a:buNone/>
              <a:defRPr/>
            </a:pPr>
            <a:r>
              <a:rPr lang="en-US" sz="2400" dirty="0" smtClean="0"/>
              <a:t>If the Federal Civil Service Commission considers that it is desirable in the public interest that an officer should retired from the service on grounds not within the laid down disciplinary rules and procedures.</a:t>
            </a:r>
          </a:p>
          <a:p>
            <a:pPr marL="571500" indent="-571500" algn="just">
              <a:buFont typeface="Arial" pitchFamily="34" charset="0"/>
              <a:buAutoNum type="romanLcParenBoth"/>
              <a:defRPr/>
            </a:pPr>
            <a:r>
              <a:rPr lang="en-US" sz="2400" dirty="0" smtClean="0"/>
              <a:t>It shall call for a full report from the Permanent Secretary/Head of Extra-Ministerial Department in which the officer has served;</a:t>
            </a:r>
          </a:p>
          <a:p>
            <a:pPr marL="571500" indent="-571500" algn="just">
              <a:buFont typeface="Arial" pitchFamily="34" charset="0"/>
              <a:buAutoNum type="romanLcParenBoth"/>
              <a:defRPr/>
            </a:pPr>
            <a:r>
              <a:rPr lang="en-US" sz="2400" dirty="0" smtClean="0"/>
              <a:t>The officer shall be informed of the complain for which his retirement is contemplated </a:t>
            </a:r>
          </a:p>
          <a:p>
            <a:pPr marL="571500" indent="-571500" algn="just">
              <a:buFont typeface="Arial" pitchFamily="34" charset="0"/>
              <a:buAutoNum type="romanLcParenBoth"/>
              <a:defRPr/>
            </a:pPr>
            <a:r>
              <a:rPr lang="en-US" sz="2400" dirty="0" smtClean="0"/>
              <a:t>The office shall be given opportunity to submit is representation </a:t>
            </a:r>
          </a:p>
          <a:p>
            <a:pPr marL="571500" indent="-571500" algn="just">
              <a:buFont typeface="Arial" pitchFamily="34" charset="0"/>
              <a:buAutoNum type="romanLcParenBoth"/>
              <a:defRPr/>
            </a:pPr>
            <a:r>
              <a:rPr lang="en-US" sz="2400" dirty="0" smtClean="0"/>
              <a:t>The commission shall consider the officers representation and take appropriate action as deem fit. </a:t>
            </a:r>
          </a:p>
          <a:p>
            <a:endParaRPr lang="en-GB"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lstStyle/>
          <a:p>
            <a:r>
              <a:rPr lang="en-US" sz="3600" b="1" dirty="0" smtClean="0"/>
              <a:t>Disciplinary Measures</a:t>
            </a:r>
            <a:endParaRPr lang="en-GB" sz="3600" dirty="0"/>
          </a:p>
        </p:txBody>
      </p:sp>
      <p:sp>
        <p:nvSpPr>
          <p:cNvPr id="3" name="Content Placeholder 2"/>
          <p:cNvSpPr>
            <a:spLocks noGrp="1"/>
          </p:cNvSpPr>
          <p:nvPr>
            <p:ph idx="1"/>
          </p:nvPr>
        </p:nvSpPr>
        <p:spPr>
          <a:xfrm>
            <a:off x="152400" y="1143000"/>
            <a:ext cx="8534400" cy="5867400"/>
          </a:xfrm>
        </p:spPr>
        <p:txBody>
          <a:bodyPr/>
          <a:lstStyle/>
          <a:p>
            <a:pPr lvl="0"/>
            <a:r>
              <a:rPr lang="en-US" sz="2800" dirty="0" smtClean="0"/>
              <a:t>Dismissal, termination or retirement:</a:t>
            </a:r>
          </a:p>
          <a:p>
            <a:pPr lvl="0"/>
            <a:r>
              <a:rPr lang="en-US" sz="2800" dirty="0" smtClean="0"/>
              <a:t>Reduce in reduction in rank:</a:t>
            </a:r>
          </a:p>
          <a:p>
            <a:pPr lvl="0"/>
            <a:r>
              <a:rPr lang="en-US" sz="2800" dirty="0" smtClean="0"/>
              <a:t>Reduction in salary;</a:t>
            </a:r>
          </a:p>
          <a:p>
            <a:pPr lvl="0"/>
            <a:r>
              <a:rPr lang="en-US" sz="2800" dirty="0" smtClean="0"/>
              <a:t>Withholding or deferment of increment;</a:t>
            </a:r>
          </a:p>
          <a:p>
            <a:pPr lvl="0"/>
            <a:r>
              <a:rPr lang="en-US" sz="2800" dirty="0" smtClean="0"/>
              <a:t>Loss of pay/non payment for the corresponding days an officer is not at his duty post/station without authority;</a:t>
            </a:r>
          </a:p>
          <a:p>
            <a:pPr lvl="0"/>
            <a:r>
              <a:rPr lang="en-US" sz="2800" dirty="0" smtClean="0"/>
              <a:t>Surcharge;</a:t>
            </a:r>
          </a:p>
          <a:p>
            <a:pPr lvl="0"/>
            <a:r>
              <a:rPr lang="en-US" sz="2800" dirty="0" smtClean="0"/>
              <a:t>Reprimand;</a:t>
            </a:r>
          </a:p>
          <a:p>
            <a:pPr lvl="0"/>
            <a:r>
              <a:rPr lang="en-US" sz="2800" dirty="0" smtClean="0"/>
              <a:t>Written warning;</a:t>
            </a:r>
          </a:p>
          <a:p>
            <a:pPr lvl="0"/>
            <a:r>
              <a:rPr lang="en-US" sz="2800" dirty="0" smtClean="0"/>
              <a:t>Verbal warning.</a:t>
            </a:r>
          </a:p>
          <a:p>
            <a:endParaRPr lang="en-GB"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b="1" dirty="0" smtClean="0"/>
              <a:t/>
            </a:r>
            <a:br>
              <a:rPr lang="en-US" b="1" dirty="0" smtClean="0"/>
            </a:br>
            <a:r>
              <a:rPr lang="en-US" b="1" dirty="0" smtClean="0"/>
              <a:t>Petition and Appeal</a:t>
            </a:r>
            <a:br>
              <a:rPr lang="en-US" b="1" dirty="0" smtClean="0"/>
            </a:br>
            <a:endParaRPr lang="en-GB" dirty="0"/>
          </a:p>
        </p:txBody>
      </p:sp>
      <p:sp>
        <p:nvSpPr>
          <p:cNvPr id="3" name="Content Placeholder 2"/>
          <p:cNvSpPr>
            <a:spLocks noGrp="1"/>
          </p:cNvSpPr>
          <p:nvPr>
            <p:ph idx="1"/>
          </p:nvPr>
        </p:nvSpPr>
        <p:spPr>
          <a:xfrm>
            <a:off x="0" y="914400"/>
            <a:ext cx="8610600" cy="6324600"/>
          </a:xfrm>
        </p:spPr>
        <p:txBody>
          <a:bodyPr/>
          <a:lstStyle/>
          <a:p>
            <a:r>
              <a:rPr lang="en-US" sz="2400" dirty="0" smtClean="0"/>
              <a:t>Civil Servants who are aggrieved are entitled to seek redress through appeal or petition. The petitioner should however abide by the following rules: </a:t>
            </a:r>
          </a:p>
          <a:p>
            <a:pPr marL="0" indent="0">
              <a:buNone/>
            </a:pPr>
            <a:r>
              <a:rPr lang="en-US" sz="2400" dirty="0" smtClean="0"/>
              <a:t>•    The petition should be addressed to the appropriate authority but should be routed through the proper channel, starting with the petitioner’s supervising officer;</a:t>
            </a:r>
          </a:p>
          <a:p>
            <a:pPr marL="0" indent="0">
              <a:buNone/>
            </a:pPr>
            <a:r>
              <a:rPr lang="en-US" sz="2400" dirty="0" smtClean="0"/>
              <a:t>•    It should state the full name, rank, department, etc. of the petitioner.</a:t>
            </a:r>
          </a:p>
          <a:p>
            <a:pPr marL="0" indent="0">
              <a:buNone/>
            </a:pPr>
            <a:r>
              <a:rPr lang="en-US" sz="2400" dirty="0" smtClean="0"/>
              <a:t>•    The petitioner’s case and relief sought should be stated clearly and the petition should be devoid of abusive or improper language; </a:t>
            </a:r>
          </a:p>
          <a:p>
            <a:pPr marL="0" indent="0">
              <a:buNone/>
            </a:pPr>
            <a:r>
              <a:rPr lang="en-US" sz="2400" dirty="0" smtClean="0"/>
              <a:t>•    The case should be such that is legal;</a:t>
            </a:r>
          </a:p>
          <a:p>
            <a:pPr marL="0" indent="0">
              <a:buNone/>
            </a:pPr>
            <a:r>
              <a:rPr lang="en-US" sz="2400" dirty="0" smtClean="0"/>
              <a:t>•    The petition must not be released to the Press; </a:t>
            </a:r>
          </a:p>
          <a:p>
            <a:pPr marL="0" indent="0">
              <a:buNone/>
            </a:pPr>
            <a:r>
              <a:rPr lang="en-US" sz="2400" dirty="0" smtClean="0"/>
              <a:t>•    Advanced copy may be sent to the authority to which the petition is made. </a:t>
            </a:r>
          </a:p>
          <a:p>
            <a:endParaRPr lang="en-US" sz="2400" dirty="0" smtClean="0"/>
          </a:p>
          <a:p>
            <a:endParaRPr lang="en-GB"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Disqualification of Petition/Appeal</a:t>
            </a:r>
            <a:br>
              <a:rPr lang="en-US" sz="3200" b="1" dirty="0" smtClean="0"/>
            </a:br>
            <a:endParaRPr lang="en-GB" sz="3200" dirty="0"/>
          </a:p>
        </p:txBody>
      </p:sp>
      <p:sp>
        <p:nvSpPr>
          <p:cNvPr id="3" name="Content Placeholder 2"/>
          <p:cNvSpPr>
            <a:spLocks noGrp="1"/>
          </p:cNvSpPr>
          <p:nvPr>
            <p:ph idx="1"/>
          </p:nvPr>
        </p:nvSpPr>
        <p:spPr/>
        <p:txBody>
          <a:bodyPr/>
          <a:lstStyle/>
          <a:p>
            <a:r>
              <a:rPr lang="en-US" sz="2400" dirty="0" smtClean="0"/>
              <a:t>An appeal/petition may be disqualified; if</a:t>
            </a:r>
          </a:p>
          <a:p>
            <a:pPr marL="0" indent="0">
              <a:buNone/>
            </a:pPr>
            <a:r>
              <a:rPr lang="en-US" sz="2400" dirty="0" smtClean="0"/>
              <a:t>•    does not contain names of the author</a:t>
            </a:r>
          </a:p>
          <a:p>
            <a:pPr marL="0" indent="0">
              <a:buNone/>
            </a:pPr>
            <a:r>
              <a:rPr lang="en-US" sz="2400" dirty="0" smtClean="0"/>
              <a:t>•    deals with the case in which legal action is pending in a court of law</a:t>
            </a:r>
          </a:p>
          <a:p>
            <a:pPr marL="0" indent="0">
              <a:buNone/>
            </a:pPr>
            <a:r>
              <a:rPr lang="en-US" sz="2400" dirty="0" smtClean="0"/>
              <a:t>•    it is illegible or meaningless</a:t>
            </a:r>
          </a:p>
          <a:p>
            <a:pPr marL="0" indent="0">
              <a:buNone/>
            </a:pPr>
            <a:r>
              <a:rPr lang="en-US" sz="2400" dirty="0" smtClean="0"/>
              <a:t>•    is worded in abusive, improper or foul language</a:t>
            </a:r>
          </a:p>
          <a:p>
            <a:pPr marL="0" indent="0">
              <a:buNone/>
            </a:pPr>
            <a:r>
              <a:rPr lang="en-US" sz="2400" dirty="0" smtClean="0"/>
              <a:t>•    merely repeats the substance of a previous petition</a:t>
            </a:r>
          </a:p>
          <a:p>
            <a:pPr marL="0" indent="0">
              <a:buNone/>
            </a:pPr>
            <a:r>
              <a:rPr lang="en-US" sz="2400" dirty="0" smtClean="0"/>
              <a:t>•    does not contain new substance</a:t>
            </a:r>
          </a:p>
          <a:p>
            <a:pPr marL="0" indent="0">
              <a:buNone/>
            </a:pPr>
            <a:r>
              <a:rPr lang="en-US" sz="2400" dirty="0" smtClean="0"/>
              <a:t>•    it is time barred. That is, written after six month decision.</a:t>
            </a:r>
          </a:p>
          <a:p>
            <a:endParaRPr lang="en-GB"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sz="3600" b="1" dirty="0" smtClean="0"/>
              <a:t>Levels of Appeal in the Service</a:t>
            </a:r>
            <a:br>
              <a:rPr lang="en-US" sz="3600" b="1" dirty="0" smtClean="0"/>
            </a:br>
            <a:endParaRPr lang="en-GB" dirty="0"/>
          </a:p>
        </p:txBody>
      </p:sp>
      <p:sp>
        <p:nvSpPr>
          <p:cNvPr id="3" name="Content Placeholder 2"/>
          <p:cNvSpPr>
            <a:spLocks noGrp="1"/>
          </p:cNvSpPr>
          <p:nvPr>
            <p:ph idx="1"/>
          </p:nvPr>
        </p:nvSpPr>
        <p:spPr/>
        <p:txBody>
          <a:bodyPr/>
          <a:lstStyle/>
          <a:p>
            <a:pPr marL="82296" indent="0">
              <a:buNone/>
            </a:pPr>
            <a:r>
              <a:rPr lang="en-US" sz="2400" dirty="0" smtClean="0"/>
              <a:t>Every officer has a right of appeal against the decisions of the appropriate authority.</a:t>
            </a:r>
          </a:p>
          <a:p>
            <a:pPr marL="82296" indent="0">
              <a:buNone/>
            </a:pPr>
            <a:r>
              <a:rPr lang="en-US" sz="2400" dirty="0" err="1" smtClean="0"/>
              <a:t>i</a:t>
            </a:r>
            <a:r>
              <a:rPr lang="en-US" sz="2400" dirty="0" smtClean="0"/>
              <a:t>)	Appeals against the Junior Staff Committee shall be forwarded to the Senior Staff Committee for determination.</a:t>
            </a:r>
          </a:p>
          <a:p>
            <a:pPr marL="82296" indent="0">
              <a:buNone/>
            </a:pPr>
            <a:r>
              <a:rPr lang="en-US" sz="2400" dirty="0" smtClean="0"/>
              <a:t>ii)	Appeals against the decisions of the Senior Staff Committee shall be forwarded to the Federal Civil Service Commission.</a:t>
            </a:r>
          </a:p>
          <a:p>
            <a:pPr marL="82296" indent="0">
              <a:buNone/>
            </a:pPr>
            <a:r>
              <a:rPr lang="en-US" sz="2400" dirty="0" smtClean="0"/>
              <a:t>iii)	All appeals to the FCSC shall be forwarded by the officer concerned through the Permanent Secretary of the MDA and advance copy be sent to the Commission.  The DPM shall forward the original of such appeals to the Commission, together with brief and minutes of the relevant Committee and its comments with four weeks of receipt.</a:t>
            </a:r>
          </a:p>
          <a:p>
            <a:endParaRPr lang="en-GB"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686800" cy="6477000"/>
          </a:xfrm>
        </p:spPr>
        <p:txBody>
          <a:bodyPr/>
          <a:lstStyle/>
          <a:p>
            <a:r>
              <a:rPr lang="en-US" sz="2400" dirty="0" smtClean="0"/>
              <a:t>Where the appeal was not considered by appropriate Committee and forwarded with comments to the Commission, the Commission shall consider and take decision on the appeal as is deemed fit based on the advance copy of appeal forwarded by the appellant.</a:t>
            </a:r>
          </a:p>
          <a:p>
            <a:r>
              <a:rPr lang="en-US" sz="2400" dirty="0" smtClean="0"/>
              <a:t>A former officer who is dissatisfied or aggrieved as a result of any decision of the appropriate authority shall have the right of appeal to the FCSC.</a:t>
            </a:r>
          </a:p>
          <a:p>
            <a:r>
              <a:rPr lang="en-US" sz="2400" dirty="0" smtClean="0"/>
              <a:t>In extreme or rare cases, an officer or a person who was formally an officer has right of appeal to the Head of State against the decisions of the FCSC.  Such appeal shall however, be sent through the Commission for comments and onward transmission to the Head of State and an advance copy shall be submitted to the Head of State.</a:t>
            </a:r>
          </a:p>
          <a:p>
            <a:endParaRPr lang="en-GB"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Conditions to be met before proceeding to court.</a:t>
            </a:r>
            <a:r>
              <a:rPr lang="en-US" dirty="0" smtClean="0"/>
              <a:t/>
            </a:r>
            <a:br>
              <a:rPr lang="en-US" dirty="0" smtClean="0"/>
            </a:br>
            <a:endParaRPr lang="en-GB" dirty="0"/>
          </a:p>
        </p:txBody>
      </p:sp>
      <p:sp>
        <p:nvSpPr>
          <p:cNvPr id="3" name="Content Placeholder 2"/>
          <p:cNvSpPr>
            <a:spLocks noGrp="1"/>
          </p:cNvSpPr>
          <p:nvPr>
            <p:ph idx="1"/>
          </p:nvPr>
        </p:nvSpPr>
        <p:spPr/>
        <p:txBody>
          <a:bodyPr/>
          <a:lstStyle/>
          <a:p>
            <a:r>
              <a:rPr lang="en-US" dirty="0" smtClean="0"/>
              <a:t>All available avenue provided in the Civil Service must have been exhausted and the appeal not addressed.</a:t>
            </a:r>
          </a:p>
          <a:p>
            <a:endParaRPr lang="en-US" dirty="0" smtClean="0"/>
          </a:p>
          <a:p>
            <a:r>
              <a:rPr lang="en-US" dirty="0" smtClean="0"/>
              <a:t>ii)	The Head of Service must be informed and approval granted.</a:t>
            </a:r>
          </a:p>
          <a:p>
            <a:endParaRPr lang="en-US" dirty="0" smtClean="0"/>
          </a:p>
          <a:p>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3"/>
          <p:cNvSpPr txBox="1">
            <a:spLocks noChangeArrowheads="1"/>
          </p:cNvSpPr>
          <p:nvPr/>
        </p:nvSpPr>
        <p:spPr bwMode="auto">
          <a:xfrm>
            <a:off x="457200" y="0"/>
            <a:ext cx="8153400" cy="5508625"/>
          </a:xfrm>
          <a:prstGeom prst="rect">
            <a:avLst/>
          </a:prstGeom>
          <a:noFill/>
          <a:ln w="9525">
            <a:noFill/>
            <a:miter lim="800000"/>
            <a:headEnd/>
            <a:tailEnd/>
          </a:ln>
        </p:spPr>
        <p:txBody>
          <a:bodyPr>
            <a:spAutoFit/>
          </a:bodyPr>
          <a:lstStyle/>
          <a:p>
            <a:pPr algn="just"/>
            <a:r>
              <a:rPr lang="en-US" sz="3200" b="1" dirty="0">
                <a:latin typeface="Calibri" pitchFamily="34" charset="0"/>
              </a:rPr>
              <a:t>MEDICAL AND DENTAL PROCEDURES</a:t>
            </a:r>
            <a:endParaRPr lang="en-US" sz="3200" dirty="0">
              <a:latin typeface="Calibri" pitchFamily="34" charset="0"/>
            </a:endParaRPr>
          </a:p>
          <a:p>
            <a:pPr algn="just"/>
            <a:r>
              <a:rPr lang="en-US" sz="3200" b="1" dirty="0">
                <a:latin typeface="Calibri" pitchFamily="34" charset="0"/>
              </a:rPr>
              <a:t> </a:t>
            </a:r>
            <a:endParaRPr lang="en-US" sz="3200" dirty="0">
              <a:latin typeface="Calibri" pitchFamily="34" charset="0"/>
            </a:endParaRPr>
          </a:p>
          <a:p>
            <a:pPr algn="just"/>
            <a:r>
              <a:rPr lang="en-US" sz="3200" b="1" u="sng" dirty="0">
                <a:latin typeface="Calibri" pitchFamily="34" charset="0"/>
              </a:rPr>
              <a:t>DEFINITIONS</a:t>
            </a:r>
            <a:endParaRPr lang="en-US" sz="3200" dirty="0">
              <a:latin typeface="Calibri" pitchFamily="34" charset="0"/>
            </a:endParaRPr>
          </a:p>
          <a:p>
            <a:pPr algn="just"/>
            <a:r>
              <a:rPr lang="en-US" sz="3200" b="1" u="sng" dirty="0">
                <a:latin typeface="Calibri" pitchFamily="34" charset="0"/>
              </a:rPr>
              <a:t>Health Care Provider</a:t>
            </a:r>
            <a:r>
              <a:rPr lang="en-US" sz="3200" b="1" dirty="0">
                <a:latin typeface="Calibri" pitchFamily="34" charset="0"/>
              </a:rPr>
              <a:t>:-</a:t>
            </a:r>
            <a:r>
              <a:rPr lang="en-US" sz="3200" dirty="0">
                <a:latin typeface="Calibri" pitchFamily="34" charset="0"/>
              </a:rPr>
              <a:t> Means duly appointed Health Care provider in accordance with National Health Insurance Scheme.</a:t>
            </a:r>
          </a:p>
          <a:p>
            <a:pPr algn="just"/>
            <a:r>
              <a:rPr lang="en-US" sz="3200" b="1" u="sng" dirty="0">
                <a:latin typeface="Calibri" pitchFamily="34" charset="0"/>
              </a:rPr>
              <a:t>Hospital:</a:t>
            </a:r>
            <a:r>
              <a:rPr lang="en-US" sz="3200" dirty="0">
                <a:latin typeface="Calibri" pitchFamily="34" charset="0"/>
              </a:rPr>
              <a:t>- Means medical facility run by a duly a provided HCP</a:t>
            </a:r>
          </a:p>
          <a:p>
            <a:pPr algn="just"/>
            <a:r>
              <a:rPr lang="en-US" sz="3200" b="1" u="sng" dirty="0">
                <a:latin typeface="Calibri" pitchFamily="34" charset="0"/>
              </a:rPr>
              <a:t>Private Practitioner:</a:t>
            </a:r>
            <a:r>
              <a:rPr lang="en-US" sz="3200" dirty="0">
                <a:latin typeface="Calibri" pitchFamily="34" charset="0"/>
              </a:rPr>
              <a:t>- Means any other registered medical or Dental practitioner, outside the NHIS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5"/>
          <p:cNvSpPr txBox="1">
            <a:spLocks noChangeArrowheads="1"/>
          </p:cNvSpPr>
          <p:nvPr/>
        </p:nvSpPr>
        <p:spPr bwMode="auto">
          <a:xfrm>
            <a:off x="1371600" y="914400"/>
            <a:ext cx="228600" cy="381000"/>
          </a:xfrm>
          <a:prstGeom prst="rect">
            <a:avLst/>
          </a:prstGeom>
          <a:noFill/>
          <a:ln w="9525">
            <a:noFill/>
            <a:miter lim="800000"/>
            <a:headEnd/>
            <a:tailEnd/>
          </a:ln>
        </p:spPr>
        <p:txBody>
          <a:bodyPr>
            <a:spAutoFit/>
          </a:bodyPr>
          <a:lstStyle/>
          <a:p>
            <a:endParaRPr lang="en-US">
              <a:latin typeface="Calibri" pitchFamily="34" charset="0"/>
            </a:endParaRPr>
          </a:p>
        </p:txBody>
      </p:sp>
      <p:sp>
        <p:nvSpPr>
          <p:cNvPr id="12291" name="TextBox 6"/>
          <p:cNvSpPr txBox="1">
            <a:spLocks noChangeArrowheads="1"/>
          </p:cNvSpPr>
          <p:nvPr/>
        </p:nvSpPr>
        <p:spPr bwMode="auto">
          <a:xfrm>
            <a:off x="685800" y="304800"/>
            <a:ext cx="7924800" cy="6555641"/>
          </a:xfrm>
          <a:prstGeom prst="rect">
            <a:avLst/>
          </a:prstGeom>
          <a:noFill/>
          <a:ln w="9525">
            <a:noFill/>
            <a:miter lim="800000"/>
            <a:headEnd/>
            <a:tailEnd/>
          </a:ln>
        </p:spPr>
        <p:txBody>
          <a:bodyPr>
            <a:spAutoFit/>
          </a:bodyPr>
          <a:lstStyle/>
          <a:p>
            <a:pPr algn="just"/>
            <a:r>
              <a:rPr lang="en-US" sz="2800" b="1" dirty="0">
                <a:latin typeface="Calibri" pitchFamily="34" charset="0"/>
              </a:rPr>
              <a:t>Senior Staff Committee</a:t>
            </a:r>
            <a:endParaRPr lang="en-US" sz="2800" dirty="0">
              <a:latin typeface="Calibri" pitchFamily="34" charset="0"/>
            </a:endParaRPr>
          </a:p>
          <a:p>
            <a:pPr algn="just">
              <a:buFont typeface="Wingdings" pitchFamily="2" charset="2"/>
              <a:buChar char="Ø"/>
            </a:pPr>
            <a:r>
              <a:rPr lang="en-US" sz="2800" dirty="0">
                <a:latin typeface="Calibri" pitchFamily="34" charset="0"/>
              </a:rPr>
              <a:t>It is comprised of all Directors in the Ministry/Extra-Ministerial Department</a:t>
            </a:r>
          </a:p>
          <a:p>
            <a:pPr algn="just">
              <a:buFont typeface="Wingdings" pitchFamily="2" charset="2"/>
              <a:buChar char="Ø"/>
            </a:pPr>
            <a:r>
              <a:rPr lang="en-US" sz="2800" dirty="0">
                <a:latin typeface="Calibri" pitchFamily="34" charset="0"/>
              </a:rPr>
              <a:t>The Permanent </a:t>
            </a:r>
            <a:r>
              <a:rPr lang="en-US" sz="2800" dirty="0" smtClean="0">
                <a:latin typeface="Calibri" pitchFamily="34" charset="0"/>
              </a:rPr>
              <a:t>Secretary/ Director General </a:t>
            </a:r>
            <a:r>
              <a:rPr lang="en-US" sz="2800" dirty="0">
                <a:latin typeface="Calibri" pitchFamily="34" charset="0"/>
              </a:rPr>
              <a:t>shall be the </a:t>
            </a:r>
            <a:r>
              <a:rPr lang="en-US" sz="2800" dirty="0" smtClean="0">
                <a:latin typeface="Calibri" pitchFamily="34" charset="0"/>
              </a:rPr>
              <a:t>chairman;</a:t>
            </a:r>
          </a:p>
          <a:p>
            <a:pPr algn="just">
              <a:buFont typeface="Wingdings" pitchFamily="2" charset="2"/>
              <a:buChar char="Ø"/>
            </a:pPr>
            <a:r>
              <a:rPr lang="en-US" sz="2800" dirty="0" smtClean="0">
                <a:latin typeface="Calibri" pitchFamily="34" charset="0"/>
              </a:rPr>
              <a:t>Director (HRM) </a:t>
            </a:r>
            <a:r>
              <a:rPr lang="en-US" sz="2800" dirty="0">
                <a:latin typeface="Calibri" pitchFamily="34" charset="0"/>
              </a:rPr>
              <a:t>as member/secretary</a:t>
            </a:r>
            <a:r>
              <a:rPr lang="en-US" sz="2800" dirty="0" smtClean="0">
                <a:latin typeface="Calibri" pitchFamily="34" charset="0"/>
              </a:rPr>
              <a:t>.</a:t>
            </a:r>
          </a:p>
          <a:p>
            <a:pPr algn="just">
              <a:buFont typeface="Wingdings" pitchFamily="2" charset="2"/>
              <a:buChar char="Ø"/>
            </a:pPr>
            <a:r>
              <a:rPr lang="en-US" sz="2800" dirty="0" smtClean="0">
                <a:latin typeface="Calibri" pitchFamily="34" charset="0"/>
              </a:rPr>
              <a:t>A commissioner from the FCSC/ Board Member shall be in attendance.</a:t>
            </a:r>
          </a:p>
          <a:p>
            <a:pPr algn="just">
              <a:buFont typeface="Wingdings" pitchFamily="2" charset="2"/>
              <a:buChar char="Ø"/>
            </a:pPr>
            <a:r>
              <a:rPr lang="en-US" sz="2800" dirty="0" smtClean="0">
                <a:latin typeface="Calibri" pitchFamily="34" charset="0"/>
              </a:rPr>
              <a:t>Absence of the commissioner renders all proceedings of the committee null and void.</a:t>
            </a:r>
          </a:p>
          <a:p>
            <a:pPr algn="just">
              <a:buFont typeface="Wingdings" pitchFamily="2" charset="2"/>
              <a:buChar char="Ø"/>
            </a:pPr>
            <a:r>
              <a:rPr lang="en-US" sz="2800" dirty="0" smtClean="0">
                <a:latin typeface="Calibri" pitchFamily="34" charset="0"/>
              </a:rPr>
              <a:t>The </a:t>
            </a:r>
            <a:r>
              <a:rPr lang="en-US" sz="2800" dirty="0">
                <a:latin typeface="Calibri" pitchFamily="34" charset="0"/>
              </a:rPr>
              <a:t>committee shall handle cases affecting officers on GL.07 – 14</a:t>
            </a:r>
          </a:p>
          <a:p>
            <a:pPr algn="just">
              <a:buFont typeface="Wingdings" pitchFamily="2" charset="2"/>
              <a:buChar char="Ø"/>
            </a:pPr>
            <a:r>
              <a:rPr lang="en-US" sz="2800" dirty="0">
                <a:latin typeface="Calibri" pitchFamily="34" charset="0"/>
              </a:rPr>
              <a:t>Recommendation of the committee shall be approved to the Federal Civil Service Commission.</a:t>
            </a:r>
          </a:p>
          <a:p>
            <a:pPr algn="just"/>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rmAutofit/>
          </a:bodyPr>
          <a:lstStyle/>
          <a:p>
            <a:pPr algn="just" eaLnBrk="1" fontAlgn="auto" hangingPunct="1">
              <a:spcAft>
                <a:spcPts val="0"/>
              </a:spcAft>
              <a:buFont typeface="Arial" pitchFamily="34" charset="0"/>
              <a:buChar char="•"/>
              <a:defRPr/>
            </a:pPr>
            <a:r>
              <a:rPr lang="en-US" b="1" u="sng" dirty="0" smtClean="0"/>
              <a:t>Medical Treatments – Oversees</a:t>
            </a:r>
            <a:endParaRPr lang="en-US" dirty="0" smtClean="0"/>
          </a:p>
          <a:p>
            <a:pPr marL="179388" indent="-179388" algn="just" eaLnBrk="1" fontAlgn="auto" hangingPunct="1">
              <a:spcAft>
                <a:spcPts val="0"/>
              </a:spcAft>
              <a:buFont typeface="Wingdings" pitchFamily="2" charset="2"/>
              <a:buChar char="Ø"/>
              <a:defRPr/>
            </a:pPr>
            <a:r>
              <a:rPr lang="en-US" dirty="0" smtClean="0"/>
              <a:t>Approval for journeys outside Nigeria for medical treatment will only be approved by Permanent Secretary </a:t>
            </a:r>
          </a:p>
          <a:p>
            <a:pPr marL="179388" indent="-179388" algn="just" eaLnBrk="1" fontAlgn="auto" hangingPunct="1">
              <a:spcAft>
                <a:spcPts val="0"/>
              </a:spcAft>
              <a:buFont typeface="Wingdings" pitchFamily="2" charset="2"/>
              <a:buChar char="Ø"/>
              <a:defRPr/>
            </a:pPr>
            <a:r>
              <a:rPr lang="en-US" dirty="0" smtClean="0"/>
              <a:t>Federal Ministry of health should be informed of such approval based on the recommendation of Health Care provider.</a:t>
            </a:r>
          </a:p>
          <a:p>
            <a:pPr marL="179388" indent="-179388" algn="just" eaLnBrk="1" fontAlgn="auto" hangingPunct="1">
              <a:spcAft>
                <a:spcPts val="0"/>
              </a:spcAft>
              <a:buFont typeface="Wingdings" pitchFamily="2" charset="2"/>
              <a:buChar char="Ø"/>
              <a:defRPr/>
            </a:pPr>
            <a:r>
              <a:rPr lang="en-US" dirty="0" smtClean="0"/>
              <a:t>When the Officer is treated as outpatient, he will been entitled to </a:t>
            </a:r>
            <a:r>
              <a:rPr lang="en-US" dirty="0" err="1" smtClean="0"/>
              <a:t>estacode</a:t>
            </a:r>
            <a:r>
              <a:rPr lang="en-US" dirty="0" smtClean="0"/>
              <a:t> allowance. </a:t>
            </a:r>
          </a:p>
          <a:p>
            <a:pPr eaLnBrk="1" fontAlgn="auto" hangingPunct="1">
              <a:spcAft>
                <a:spcPts val="0"/>
              </a:spcAft>
              <a:buFont typeface="Arial" pitchFamily="34" charset="0"/>
              <a:buNone/>
              <a:defRPr/>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fontScale="92500" lnSpcReduction="10000"/>
          </a:bodyPr>
          <a:lstStyle/>
          <a:p>
            <a:pPr algn="just" eaLnBrk="1" fontAlgn="auto" hangingPunct="1">
              <a:spcAft>
                <a:spcPts val="0"/>
              </a:spcAft>
              <a:buFont typeface="Arial" pitchFamily="34" charset="0"/>
              <a:buChar char="•"/>
              <a:defRPr/>
            </a:pPr>
            <a:endParaRPr lang="en-US" sz="800" b="1" u="sng" dirty="0" smtClean="0"/>
          </a:p>
          <a:p>
            <a:pPr marL="179388" indent="-179388" algn="just" eaLnBrk="1" fontAlgn="auto" hangingPunct="1">
              <a:spcAft>
                <a:spcPts val="0"/>
              </a:spcAft>
              <a:buFont typeface="Wingdings" pitchFamily="2" charset="2"/>
              <a:buChar char="Ø"/>
              <a:defRPr/>
            </a:pPr>
            <a:r>
              <a:rPr lang="en-US" dirty="0" smtClean="0"/>
              <a:t>Where dependants are compelled to travel with the Officer, government involvement will be limited to half of the estimated expenses.</a:t>
            </a:r>
          </a:p>
          <a:p>
            <a:pPr marL="179388" indent="-179388" algn="just" eaLnBrk="1" fontAlgn="auto" hangingPunct="1">
              <a:spcAft>
                <a:spcPts val="0"/>
              </a:spcAft>
              <a:buFont typeface="Wingdings" pitchFamily="2" charset="2"/>
              <a:buChar char="Ø"/>
              <a:defRPr/>
            </a:pPr>
            <a:r>
              <a:rPr lang="en-US" dirty="0" smtClean="0"/>
              <a:t>Medical treatment abroad must be supports by a consultant’s report from an authorized Health Care provider. It must be forward to PS (Ministry of health), sponsoring state Government, Federal government.</a:t>
            </a:r>
          </a:p>
          <a:p>
            <a:pPr marL="179388" indent="-179388" algn="just" eaLnBrk="1" fontAlgn="auto" hangingPunct="1">
              <a:spcAft>
                <a:spcPts val="0"/>
              </a:spcAft>
              <a:buFont typeface="Wingdings" pitchFamily="2" charset="2"/>
              <a:buChar char="Ø"/>
              <a:defRPr/>
            </a:pPr>
            <a:r>
              <a:rPr lang="en-US" dirty="0" smtClean="0"/>
              <a:t>The choice of consultants/clinic abroad will be made by the Nigeria mission or to endorse where there had been contact with a consultant already.</a:t>
            </a:r>
          </a:p>
          <a:p>
            <a:pPr eaLnBrk="1" fontAlgn="auto" hangingPunct="1">
              <a:spcAft>
                <a:spcPts val="0"/>
              </a:spcAft>
              <a:buFont typeface="Arial" pitchFamily="34" charset="0"/>
              <a:buNone/>
              <a:defRPr/>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8600"/>
            <a:ext cx="8153400" cy="6002338"/>
          </a:xfrm>
          <a:prstGeom prst="rect">
            <a:avLst/>
          </a:prstGeom>
          <a:noFill/>
        </p:spPr>
        <p:txBody>
          <a:bodyPr>
            <a:spAutoFit/>
          </a:bodyPr>
          <a:lstStyle/>
          <a:p>
            <a:pPr fontAlgn="auto">
              <a:spcBef>
                <a:spcPts val="0"/>
              </a:spcBef>
              <a:spcAft>
                <a:spcPts val="0"/>
              </a:spcAft>
              <a:defRPr/>
            </a:pPr>
            <a:r>
              <a:rPr lang="en-US" sz="3200" b="1" u="sng" dirty="0">
                <a:latin typeface="+mn-lt"/>
              </a:rPr>
              <a:t>Medical Check Up</a:t>
            </a:r>
          </a:p>
          <a:p>
            <a:pPr fontAlgn="auto">
              <a:spcBef>
                <a:spcPts val="0"/>
              </a:spcBef>
              <a:spcAft>
                <a:spcPts val="0"/>
              </a:spcAft>
              <a:defRPr/>
            </a:pPr>
            <a:r>
              <a:rPr lang="en-US" sz="3200" dirty="0">
                <a:latin typeface="+mn-lt"/>
              </a:rPr>
              <a:t>  </a:t>
            </a:r>
          </a:p>
          <a:p>
            <a:pPr fontAlgn="auto">
              <a:spcBef>
                <a:spcPts val="0"/>
              </a:spcBef>
              <a:spcAft>
                <a:spcPts val="0"/>
              </a:spcAft>
              <a:defRPr/>
            </a:pPr>
            <a:r>
              <a:rPr lang="en-US" sz="3200" dirty="0">
                <a:latin typeface="+mn-lt"/>
              </a:rPr>
              <a:t>1.  Officers for whom Presidential Approval is require</a:t>
            </a:r>
          </a:p>
          <a:p>
            <a:pPr marL="179388" indent="-179388" fontAlgn="auto">
              <a:spcBef>
                <a:spcPts val="0"/>
              </a:spcBef>
              <a:spcAft>
                <a:spcPts val="0"/>
              </a:spcAft>
              <a:buFont typeface="Wingdings" pitchFamily="2" charset="2"/>
              <a:buChar char="Ø"/>
              <a:defRPr/>
            </a:pPr>
            <a:r>
              <a:rPr lang="en-US" sz="3200" dirty="0">
                <a:latin typeface="+mn-lt"/>
              </a:rPr>
              <a:t>Members of the council of state</a:t>
            </a:r>
          </a:p>
          <a:p>
            <a:pPr marL="179388" indent="-179388" fontAlgn="auto">
              <a:spcBef>
                <a:spcPts val="0"/>
              </a:spcBef>
              <a:spcAft>
                <a:spcPts val="0"/>
              </a:spcAft>
              <a:buFont typeface="Wingdings" pitchFamily="2" charset="2"/>
              <a:buChar char="Ø"/>
              <a:defRPr/>
            </a:pPr>
            <a:r>
              <a:rPr lang="en-US" sz="3200" dirty="0">
                <a:latin typeface="+mn-lt"/>
              </a:rPr>
              <a:t>Members of the federal </a:t>
            </a:r>
            <a:r>
              <a:rPr lang="en-US" sz="3200" dirty="0" smtClean="0">
                <a:latin typeface="+mn-lt"/>
              </a:rPr>
              <a:t>Executive </a:t>
            </a:r>
            <a:r>
              <a:rPr lang="en-US" sz="3200" dirty="0">
                <a:latin typeface="+mn-lt"/>
              </a:rPr>
              <a:t>Council</a:t>
            </a:r>
          </a:p>
          <a:p>
            <a:pPr marL="179388" indent="-179388" fontAlgn="auto">
              <a:spcBef>
                <a:spcPts val="0"/>
              </a:spcBef>
              <a:spcAft>
                <a:spcPts val="0"/>
              </a:spcAft>
              <a:buFont typeface="Wingdings" pitchFamily="2" charset="2"/>
              <a:buChar char="Ø"/>
              <a:defRPr/>
            </a:pPr>
            <a:r>
              <a:rPr lang="en-US" sz="3200" dirty="0">
                <a:latin typeface="+mn-lt"/>
              </a:rPr>
              <a:t>I. G. &amp; D. I. G</a:t>
            </a:r>
          </a:p>
          <a:p>
            <a:pPr marL="179388" indent="-179388" fontAlgn="auto">
              <a:spcBef>
                <a:spcPts val="0"/>
              </a:spcBef>
              <a:spcAft>
                <a:spcPts val="0"/>
              </a:spcAft>
              <a:buFont typeface="Wingdings" pitchFamily="2" charset="2"/>
              <a:buChar char="Ø"/>
              <a:defRPr/>
            </a:pPr>
            <a:r>
              <a:rPr lang="en-US" sz="3200" dirty="0">
                <a:latin typeface="+mn-lt"/>
              </a:rPr>
              <a:t>Chairman, FCSC &amp; all fulltime Chairman</a:t>
            </a:r>
          </a:p>
          <a:p>
            <a:pPr marL="179388" indent="-179388" fontAlgn="auto">
              <a:spcBef>
                <a:spcPts val="0"/>
              </a:spcBef>
              <a:spcAft>
                <a:spcPts val="0"/>
              </a:spcAft>
              <a:buFont typeface="Wingdings" pitchFamily="2" charset="2"/>
              <a:buChar char="Ø"/>
              <a:defRPr/>
            </a:pPr>
            <a:r>
              <a:rPr lang="en-US" sz="3200" dirty="0">
                <a:latin typeface="+mn-lt"/>
              </a:rPr>
              <a:t>SGF</a:t>
            </a:r>
          </a:p>
          <a:p>
            <a:pPr algn="just" fontAlgn="auto">
              <a:spcBef>
                <a:spcPts val="0"/>
              </a:spcBef>
              <a:spcAft>
                <a:spcPts val="0"/>
              </a:spcAft>
              <a:defRPr/>
            </a:pPr>
            <a:endParaRPr lang="en-US" sz="3200" b="1" u="sng" dirty="0">
              <a:latin typeface="+mn-lt"/>
            </a:endParaRPr>
          </a:p>
          <a:p>
            <a:pPr algn="just" fontAlgn="auto">
              <a:spcBef>
                <a:spcPts val="0"/>
              </a:spcBef>
              <a:spcAft>
                <a:spcPts val="0"/>
              </a:spcAft>
              <a:defRPr/>
            </a:pPr>
            <a:r>
              <a:rPr lang="en-US" sz="3200" b="1" u="sng" dirty="0">
                <a:latin typeface="+mn-lt"/>
              </a:rPr>
              <a:t/>
            </a:r>
            <a:br>
              <a:rPr lang="en-US" sz="3200" b="1" u="sng" dirty="0">
                <a:latin typeface="+mn-lt"/>
              </a:rPr>
            </a:br>
            <a:endParaRPr lang="en-US" sz="3200" dirty="0">
              <a:latin typeface="+mn-l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rmAutofit/>
          </a:bodyPr>
          <a:lstStyle/>
          <a:p>
            <a:pPr marL="179388" indent="-179388" eaLnBrk="1" fontAlgn="auto" hangingPunct="1">
              <a:spcAft>
                <a:spcPts val="0"/>
              </a:spcAft>
              <a:buFont typeface="Wingdings" pitchFamily="2" charset="2"/>
              <a:buChar char="Ø"/>
              <a:defRPr/>
            </a:pPr>
            <a:r>
              <a:rPr lang="en-US" dirty="0" smtClean="0"/>
              <a:t>HCSF</a:t>
            </a:r>
          </a:p>
          <a:p>
            <a:pPr marL="179388" indent="-179388" eaLnBrk="1" fontAlgn="auto" hangingPunct="1">
              <a:spcAft>
                <a:spcPts val="0"/>
              </a:spcAft>
              <a:buFont typeface="Wingdings" pitchFamily="2" charset="2"/>
              <a:buChar char="Ø"/>
              <a:defRPr/>
            </a:pPr>
            <a:r>
              <a:rPr lang="en-US" dirty="0" smtClean="0"/>
              <a:t>PS &amp; D. Gs/Chief Executives </a:t>
            </a:r>
          </a:p>
          <a:p>
            <a:pPr marL="179388" indent="-179388" eaLnBrk="1" fontAlgn="auto" hangingPunct="1">
              <a:spcAft>
                <a:spcPts val="0"/>
              </a:spcAft>
              <a:buFont typeface="Wingdings" pitchFamily="2" charset="2"/>
              <a:buChar char="Ø"/>
              <a:defRPr/>
            </a:pPr>
            <a:r>
              <a:rPr lang="en-US" dirty="0" smtClean="0"/>
              <a:t>Brig. Gen &amp; above</a:t>
            </a:r>
          </a:p>
          <a:p>
            <a:pPr marL="179388" indent="-179388" eaLnBrk="1" fontAlgn="auto" hangingPunct="1">
              <a:spcAft>
                <a:spcPts val="0"/>
              </a:spcAft>
              <a:buFont typeface="Wingdings" pitchFamily="2" charset="2"/>
              <a:buChar char="Ø"/>
              <a:defRPr/>
            </a:pPr>
            <a:r>
              <a:rPr lang="en-US" dirty="0" smtClean="0"/>
              <a:t>And. Gen. of the Fed.</a:t>
            </a:r>
          </a:p>
          <a:p>
            <a:pPr marL="179388" indent="-179388" eaLnBrk="1" fontAlgn="auto" hangingPunct="1">
              <a:spcAft>
                <a:spcPts val="0"/>
              </a:spcAft>
              <a:buFont typeface="Wingdings" pitchFamily="2" charset="2"/>
              <a:buChar char="Ø"/>
              <a:defRPr/>
            </a:pPr>
            <a:r>
              <a:rPr lang="en-US" dirty="0" smtClean="0"/>
              <a:t>AGF</a:t>
            </a:r>
          </a:p>
          <a:p>
            <a:pPr algn="just" eaLnBrk="1" fontAlgn="auto" hangingPunct="1">
              <a:spcAft>
                <a:spcPts val="0"/>
              </a:spcAft>
              <a:buFont typeface="Arial" pitchFamily="34" charset="0"/>
              <a:buChar char="•"/>
              <a:defRPr/>
            </a:pPr>
            <a:r>
              <a:rPr lang="en-US" dirty="0" smtClean="0"/>
              <a:t>The President’s approval will be conveyed to the ministries of Health, finance and foreign affairs and appropriate Nigerian mission.</a:t>
            </a:r>
          </a:p>
          <a:p>
            <a:pPr eaLnBrk="1" fontAlgn="auto" hangingPunct="1">
              <a:spcAft>
                <a:spcPts val="0"/>
              </a:spcAft>
              <a:buFont typeface="Arial" pitchFamily="34" charset="0"/>
              <a:buNone/>
              <a:defRPr/>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457200"/>
            <a:ext cx="7499350" cy="5791200"/>
          </a:xfrm>
        </p:spPr>
        <p:txBody>
          <a:bodyPr rtlCol="0">
            <a:normAutofit fontScale="92500" lnSpcReduction="20000"/>
          </a:bodyPr>
          <a:lstStyle/>
          <a:p>
            <a:pPr algn="just" eaLnBrk="1" fontAlgn="auto" hangingPunct="1">
              <a:spcAft>
                <a:spcPts val="0"/>
              </a:spcAft>
              <a:buFont typeface="Arial" pitchFamily="34" charset="0"/>
              <a:buChar char="•"/>
              <a:defRPr/>
            </a:pPr>
            <a:r>
              <a:rPr lang="en-US" b="1" u="sng" dirty="0" smtClean="0"/>
              <a:t>Officers for Whom the President Should be Informed</a:t>
            </a:r>
            <a:endParaRPr lang="en-US" dirty="0" smtClean="0"/>
          </a:p>
          <a:p>
            <a:pPr marL="179388" indent="-179388" algn="just" eaLnBrk="1" fontAlgn="auto" hangingPunct="1">
              <a:spcAft>
                <a:spcPts val="0"/>
              </a:spcAft>
              <a:buFont typeface="Wingdings" pitchFamily="2" charset="2"/>
              <a:buChar char="Ø"/>
              <a:tabLst>
                <a:tab pos="179388" algn="l"/>
              </a:tabLst>
              <a:defRPr/>
            </a:pPr>
            <a:r>
              <a:rPr lang="en-US" dirty="0" smtClean="0"/>
              <a:t>Chief Justice of the Fed.</a:t>
            </a:r>
          </a:p>
          <a:p>
            <a:pPr marL="179388" indent="-179388" algn="just" eaLnBrk="1" fontAlgn="auto" hangingPunct="1">
              <a:spcAft>
                <a:spcPts val="0"/>
              </a:spcAft>
              <a:buFont typeface="Wingdings" pitchFamily="2" charset="2"/>
              <a:buChar char="Ø"/>
              <a:tabLst>
                <a:tab pos="179388" algn="l"/>
              </a:tabLst>
              <a:defRPr/>
            </a:pPr>
            <a:r>
              <a:rPr lang="en-US" dirty="0" smtClean="0"/>
              <a:t>Justices of the Supreme Court</a:t>
            </a:r>
          </a:p>
          <a:p>
            <a:pPr marL="179388" indent="-179388" algn="just" eaLnBrk="1" fontAlgn="auto" hangingPunct="1">
              <a:spcAft>
                <a:spcPts val="0"/>
              </a:spcAft>
              <a:buFont typeface="Wingdings" pitchFamily="2" charset="2"/>
              <a:buChar char="Ø"/>
              <a:tabLst>
                <a:tab pos="179388" algn="l"/>
              </a:tabLst>
              <a:defRPr/>
            </a:pPr>
            <a:r>
              <a:rPr lang="en-US" dirty="0" smtClean="0"/>
              <a:t>Justice of the Court of Appeal</a:t>
            </a:r>
          </a:p>
          <a:p>
            <a:pPr marL="179388" indent="-179388" algn="just" eaLnBrk="1" fontAlgn="auto" hangingPunct="1">
              <a:spcAft>
                <a:spcPts val="0"/>
              </a:spcAft>
              <a:buFont typeface="Wingdings" pitchFamily="2" charset="2"/>
              <a:buChar char="Ø"/>
              <a:tabLst>
                <a:tab pos="179388" algn="l"/>
              </a:tabLst>
              <a:defRPr/>
            </a:pPr>
            <a:r>
              <a:rPr lang="en-US" dirty="0" smtClean="0"/>
              <a:t>Senate president</a:t>
            </a:r>
          </a:p>
          <a:p>
            <a:pPr marL="179388" indent="-179388" algn="just" eaLnBrk="1" fontAlgn="auto" hangingPunct="1">
              <a:spcAft>
                <a:spcPts val="0"/>
              </a:spcAft>
              <a:buFont typeface="Wingdings" pitchFamily="2" charset="2"/>
              <a:buChar char="Ø"/>
              <a:tabLst>
                <a:tab pos="179388" algn="l"/>
              </a:tabLst>
              <a:defRPr/>
            </a:pPr>
            <a:r>
              <a:rPr lang="en-US" dirty="0" smtClean="0"/>
              <a:t>Speaker of House of rep</a:t>
            </a:r>
          </a:p>
          <a:p>
            <a:pPr marL="179388" indent="-179388" algn="just" eaLnBrk="1" fontAlgn="auto" hangingPunct="1">
              <a:spcAft>
                <a:spcPts val="0"/>
              </a:spcAft>
              <a:buFont typeface="Wingdings" pitchFamily="2" charset="2"/>
              <a:buChar char="Ø"/>
              <a:tabLst>
                <a:tab pos="179388" algn="l"/>
              </a:tabLst>
              <a:defRPr/>
            </a:pPr>
            <a:r>
              <a:rPr lang="en-US" dirty="0" smtClean="0"/>
              <a:t>Members of the National Assembly</a:t>
            </a:r>
          </a:p>
          <a:p>
            <a:pPr marL="179388" indent="-179388" algn="just" eaLnBrk="1" fontAlgn="auto" hangingPunct="1">
              <a:spcAft>
                <a:spcPts val="0"/>
              </a:spcAft>
              <a:buFont typeface="Wingdings" pitchFamily="2" charset="2"/>
              <a:buChar char="Ø"/>
              <a:tabLst>
                <a:tab pos="179388" algn="l"/>
              </a:tabLst>
              <a:defRPr/>
            </a:pPr>
            <a:r>
              <a:rPr lang="en-US" dirty="0" smtClean="0"/>
              <a:t>These Public Officers will submit their applications to the Director (Medical Services &amp; </a:t>
            </a:r>
            <a:r>
              <a:rPr lang="en-US" dirty="0" err="1" smtClean="0"/>
              <a:t>Trg</a:t>
            </a:r>
            <a:r>
              <a:rPr lang="en-US" dirty="0" smtClean="0"/>
              <a:t>) through their Permanent Secretary to counter-sign the certificate or recommendation issued by a local consultant.</a:t>
            </a:r>
          </a:p>
          <a:p>
            <a:pPr eaLnBrk="1" fontAlgn="auto" hangingPunct="1">
              <a:spcAft>
                <a:spcPts val="0"/>
              </a:spcAft>
              <a:buFont typeface="Arial" pitchFamily="34" charset="0"/>
              <a:buNone/>
              <a:defRPr/>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457200"/>
            <a:ext cx="7499350" cy="5791200"/>
          </a:xfrm>
        </p:spPr>
        <p:txBody>
          <a:bodyPr rtlCol="0">
            <a:normAutofit/>
          </a:bodyPr>
          <a:lstStyle/>
          <a:p>
            <a:pPr algn="just" eaLnBrk="1" fontAlgn="auto" hangingPunct="1">
              <a:spcAft>
                <a:spcPts val="0"/>
              </a:spcAft>
              <a:buFont typeface="Arial" pitchFamily="34" charset="0"/>
              <a:buChar char="•"/>
              <a:defRPr/>
            </a:pPr>
            <a:r>
              <a:rPr lang="en-US" b="1" u="sng" dirty="0" smtClean="0"/>
              <a:t>Public Functionaries For Who the Approving Authority is their Permanent Secretary </a:t>
            </a:r>
            <a:endParaRPr lang="en-US" dirty="0" smtClean="0"/>
          </a:p>
          <a:p>
            <a:pPr marL="179388" indent="-179388" algn="just" eaLnBrk="1" fontAlgn="auto" hangingPunct="1">
              <a:spcAft>
                <a:spcPts val="0"/>
              </a:spcAft>
              <a:buFont typeface="Wingdings" pitchFamily="2" charset="2"/>
              <a:buChar char="Ø"/>
              <a:defRPr/>
            </a:pPr>
            <a:r>
              <a:rPr lang="en-US" dirty="0" smtClean="0"/>
              <a:t>All staff in home ministry &amp; officials of the Ministry of Foreign Affairs on GL 12 &amp; above</a:t>
            </a:r>
          </a:p>
          <a:p>
            <a:pPr marL="179388" indent="-179388" algn="just" eaLnBrk="1" fontAlgn="auto" hangingPunct="1">
              <a:spcAft>
                <a:spcPts val="0"/>
              </a:spcAft>
              <a:buFont typeface="Wingdings" pitchFamily="2" charset="2"/>
              <a:buChar char="Ø"/>
              <a:defRPr/>
            </a:pPr>
            <a:r>
              <a:rPr lang="en-US" dirty="0" smtClean="0"/>
              <a:t>The D (Medical Services &amp; </a:t>
            </a:r>
            <a:r>
              <a:rPr lang="en-US" dirty="0" err="1" smtClean="0"/>
              <a:t>Trg</a:t>
            </a:r>
            <a:r>
              <a:rPr lang="en-US" dirty="0" smtClean="0"/>
              <a:t>) of the federal ministry of health will counter-sign the certificate or recommendation issued by local consultants which should be attached to the application.</a:t>
            </a:r>
          </a:p>
          <a:p>
            <a:pPr eaLnBrk="1" fontAlgn="auto" hangingPunct="1">
              <a:spcAft>
                <a:spcPts val="0"/>
              </a:spcAft>
              <a:buFont typeface="Arial" pitchFamily="34" charset="0"/>
              <a:buNone/>
              <a:defRPr/>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rmAutofit/>
          </a:bodyPr>
          <a:lstStyle/>
          <a:p>
            <a:pPr algn="just" eaLnBrk="1" fontAlgn="auto" hangingPunct="1">
              <a:spcAft>
                <a:spcPts val="0"/>
              </a:spcAft>
              <a:buFont typeface="Arial" pitchFamily="34" charset="0"/>
              <a:buChar char="•"/>
              <a:defRPr/>
            </a:pPr>
            <a:r>
              <a:rPr lang="en-US" b="1" u="sng" dirty="0" smtClean="0"/>
              <a:t>Officers Who Entitles to Local Checkup Locally </a:t>
            </a:r>
          </a:p>
          <a:p>
            <a:pPr marL="801688" indent="-692150" algn="just" eaLnBrk="1" fontAlgn="auto" hangingPunct="1">
              <a:spcAft>
                <a:spcPts val="0"/>
              </a:spcAft>
              <a:buFont typeface="Arial" pitchFamily="34" charset="0"/>
              <a:buNone/>
              <a:defRPr/>
            </a:pPr>
            <a:r>
              <a:rPr lang="en-US" dirty="0" smtClean="0"/>
              <a:t>1.	Officers on GL. 16 and above shall undertake mandatory medical check-up locally once a year.</a:t>
            </a:r>
          </a:p>
          <a:p>
            <a:pPr marL="801688" indent="-692150" algn="just" eaLnBrk="1" fontAlgn="auto" hangingPunct="1">
              <a:spcAft>
                <a:spcPts val="0"/>
              </a:spcAft>
              <a:buFont typeface="Arial" pitchFamily="34" charset="0"/>
              <a:buNone/>
              <a:defRPr/>
            </a:pPr>
            <a:r>
              <a:rPr lang="en-US" dirty="0" smtClean="0"/>
              <a:t>2.	Officers on GL. 12-15 are entitled to medical check-up locally once in two years.</a:t>
            </a:r>
          </a:p>
          <a:p>
            <a:pPr eaLnBrk="1" fontAlgn="auto" hangingPunct="1">
              <a:spcAft>
                <a:spcPts val="0"/>
              </a:spcAft>
              <a:buFont typeface="Arial" pitchFamily="34" charset="0"/>
              <a:buNone/>
              <a:defRPr/>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1435100" y="304800"/>
            <a:ext cx="7499350" cy="5943600"/>
          </a:xfrm>
        </p:spPr>
        <p:txBody>
          <a:bodyPr/>
          <a:lstStyle/>
          <a:p>
            <a:pPr eaLnBrk="1" hangingPunct="1">
              <a:buFont typeface="Arial" charset="0"/>
              <a:buNone/>
            </a:pPr>
            <a:r>
              <a:rPr lang="en-US" smtClean="0"/>
              <a:t>	</a:t>
            </a:r>
          </a:p>
          <a:p>
            <a:pPr eaLnBrk="1" hangingPunct="1">
              <a:buFont typeface="Arial" charset="0"/>
              <a:buNone/>
            </a:pPr>
            <a:r>
              <a:rPr lang="en-US" smtClean="0"/>
              <a:t>	In both cases, if as a result of such check-ups, it is recommended that further medical consultation or treatment should be undertake abroad, permission to do so may be granted either by the president or Head of Civil Service.</a:t>
            </a:r>
          </a:p>
          <a:p>
            <a:pPr eaLnBrk="1" hangingPunct="1">
              <a:buFont typeface="Arial" charset="0"/>
              <a:buNone/>
            </a:pPr>
            <a:endParaRPr 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1435100" y="457200"/>
            <a:ext cx="7499350" cy="5791200"/>
          </a:xfrm>
        </p:spPr>
        <p:txBody>
          <a:bodyPr/>
          <a:lstStyle/>
          <a:p>
            <a:pPr eaLnBrk="1" hangingPunct="1">
              <a:buFont typeface="Arial" charset="0"/>
              <a:buNone/>
            </a:pPr>
            <a:r>
              <a:rPr lang="en-US" smtClean="0"/>
              <a:t>	</a:t>
            </a:r>
          </a:p>
          <a:p>
            <a:pPr eaLnBrk="1" hangingPunct="1">
              <a:buFont typeface="Arial" charset="0"/>
              <a:buNone/>
            </a:pPr>
            <a:r>
              <a:rPr lang="en-US" smtClean="0"/>
              <a:t>	Also, if an officer is or official tour/course abroad, he can undertake the medical check-up abroad, provided that he obtain approval of either the president of head of Civil Service.</a:t>
            </a:r>
          </a:p>
          <a:p>
            <a:pPr eaLnBrk="1" hangingPunct="1">
              <a:buFont typeface="Arial" charset="0"/>
              <a:buNone/>
            </a:pPr>
            <a:endParaRPr lang="en-US"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52400"/>
            <a:ext cx="8153400" cy="6862763"/>
          </a:xfrm>
          <a:prstGeom prst="rect">
            <a:avLst/>
          </a:prstGeom>
          <a:noFill/>
        </p:spPr>
        <p:txBody>
          <a:bodyPr>
            <a:spAutoFit/>
          </a:bodyPr>
          <a:lstStyle/>
          <a:p>
            <a:pPr algn="just" fontAlgn="auto">
              <a:spcBef>
                <a:spcPts val="0"/>
              </a:spcBef>
              <a:spcAft>
                <a:spcPts val="0"/>
              </a:spcAft>
              <a:defRPr/>
            </a:pPr>
            <a:r>
              <a:rPr lang="en-US" sz="2600" b="1" dirty="0">
                <a:latin typeface="+mn-lt"/>
              </a:rPr>
              <a:t>Medical Expenses During Oversees Leave or Duty</a:t>
            </a:r>
            <a:endParaRPr lang="en-US" sz="2600" dirty="0">
              <a:latin typeface="+mn-lt"/>
            </a:endParaRPr>
          </a:p>
          <a:p>
            <a:pPr marL="179388" indent="-179388" algn="just" fontAlgn="auto">
              <a:spcBef>
                <a:spcPts val="0"/>
              </a:spcBef>
              <a:spcAft>
                <a:spcPts val="0"/>
              </a:spcAft>
              <a:buFont typeface="Wingdings" pitchFamily="2" charset="2"/>
              <a:buChar char="Ø"/>
              <a:tabLst>
                <a:tab pos="65088" algn="l"/>
              </a:tabLst>
              <a:defRPr/>
            </a:pPr>
            <a:r>
              <a:rPr lang="en-US" sz="2600" dirty="0">
                <a:latin typeface="+mn-lt"/>
              </a:rPr>
              <a:t> Federal Ministry of health may authorize a refund of medical expenses incurred by an officer while on oversees on leave or on duty provided.</a:t>
            </a:r>
          </a:p>
          <a:p>
            <a:pPr marL="228600" indent="-228600" algn="just" fontAlgn="auto">
              <a:spcBef>
                <a:spcPts val="0"/>
              </a:spcBef>
              <a:spcAft>
                <a:spcPts val="0"/>
              </a:spcAft>
              <a:buFont typeface="+mj-lt"/>
              <a:buAutoNum type="alphaLcPeriod"/>
              <a:tabLst>
                <a:tab pos="65088" algn="l"/>
              </a:tabLst>
              <a:defRPr/>
            </a:pPr>
            <a:endParaRPr lang="en-US" sz="2600" dirty="0">
              <a:latin typeface="+mn-lt"/>
            </a:endParaRPr>
          </a:p>
          <a:p>
            <a:pPr marL="342900" indent="-342900" algn="just" fontAlgn="auto">
              <a:spcBef>
                <a:spcPts val="0"/>
              </a:spcBef>
              <a:spcAft>
                <a:spcPts val="0"/>
              </a:spcAft>
              <a:buFont typeface="+mj-lt"/>
              <a:buAutoNum type="alphaLcPeriod"/>
              <a:defRPr/>
            </a:pPr>
            <a:r>
              <a:rPr lang="en-US" sz="2600" dirty="0">
                <a:latin typeface="+mn-lt"/>
              </a:rPr>
              <a:t>The illness was not done due to officer’ negligence.</a:t>
            </a:r>
          </a:p>
          <a:p>
            <a:pPr marL="342900" indent="-342900" algn="just" fontAlgn="auto">
              <a:spcBef>
                <a:spcPts val="0"/>
              </a:spcBef>
              <a:spcAft>
                <a:spcPts val="0"/>
              </a:spcAft>
              <a:buFont typeface="+mj-lt"/>
              <a:buAutoNum type="alphaLcPeriod"/>
              <a:defRPr/>
            </a:pPr>
            <a:r>
              <a:rPr lang="en-US" sz="2600" dirty="0">
                <a:latin typeface="+mn-lt"/>
              </a:rPr>
              <a:t>The illness attributed to conditions of the climate</a:t>
            </a:r>
          </a:p>
          <a:p>
            <a:pPr marL="342900" indent="-342900" algn="just" fontAlgn="auto">
              <a:spcBef>
                <a:spcPts val="0"/>
              </a:spcBef>
              <a:spcAft>
                <a:spcPts val="0"/>
              </a:spcAft>
              <a:buFont typeface="+mj-lt"/>
              <a:buAutoNum type="alphaLcPeriod"/>
              <a:defRPr/>
            </a:pPr>
            <a:r>
              <a:rPr lang="en-US" sz="2600" dirty="0">
                <a:latin typeface="+mn-lt"/>
              </a:rPr>
              <a:t>The Officers sought to avail himself of the services of Local National Health Service (where applicable) and could not obtain the requisite attention within reasonable time.</a:t>
            </a:r>
          </a:p>
          <a:p>
            <a:pPr marL="342900" indent="-342900" algn="just" fontAlgn="auto">
              <a:spcBef>
                <a:spcPts val="0"/>
              </a:spcBef>
              <a:spcAft>
                <a:spcPts val="0"/>
              </a:spcAft>
              <a:buFont typeface="+mj-lt"/>
              <a:buAutoNum type="alphaLcPeriod"/>
              <a:defRPr/>
            </a:pPr>
            <a:r>
              <a:rPr lang="en-US" sz="2600" dirty="0">
                <a:latin typeface="+mn-lt"/>
              </a:rPr>
              <a:t>The Officer informed the nearest accredited representative of the Federal Government at the earliest date possible.</a:t>
            </a:r>
          </a:p>
          <a:p>
            <a:pPr marL="342900" indent="-342900" algn="just" fontAlgn="auto">
              <a:spcBef>
                <a:spcPts val="0"/>
              </a:spcBef>
              <a:spcAft>
                <a:spcPts val="0"/>
              </a:spcAft>
              <a:buFont typeface="+mj-lt"/>
              <a:buAutoNum type="alphaLcPeriod"/>
              <a:defRPr/>
            </a:pPr>
            <a:r>
              <a:rPr lang="en-US" sz="2600" dirty="0">
                <a:latin typeface="+mn-lt"/>
              </a:rPr>
              <a:t>The Officer should reasonable diligence, expedition &amp; economy in seeking &amp; obtaining medical attention.</a:t>
            </a:r>
          </a:p>
          <a:p>
            <a:pPr marL="179388" indent="-179388" algn="just" fontAlgn="auto">
              <a:spcBef>
                <a:spcPts val="0"/>
              </a:spcBef>
              <a:spcAft>
                <a:spcPts val="0"/>
              </a:spcAft>
              <a:defRPr/>
            </a:pPr>
            <a:endParaRPr lang="en-US" sz="2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a:bodyPr>
          <a:lstStyle/>
          <a:p>
            <a:pPr algn="just" eaLnBrk="1" fontAlgn="auto" hangingPunct="1">
              <a:spcAft>
                <a:spcPts val="0"/>
              </a:spcAft>
              <a:buFont typeface="Arial" pitchFamily="34" charset="0"/>
              <a:buNone/>
              <a:defRPr/>
            </a:pPr>
            <a:r>
              <a:rPr lang="en-US" b="1" dirty="0" smtClean="0"/>
              <a:t>Types of Appointments.</a:t>
            </a:r>
            <a:endParaRPr lang="en-US" dirty="0" smtClean="0"/>
          </a:p>
          <a:p>
            <a:pPr marL="0" indent="0" algn="just" eaLnBrk="1" fontAlgn="auto" hangingPunct="1">
              <a:spcAft>
                <a:spcPts val="0"/>
              </a:spcAft>
              <a:buFont typeface="Arial" pitchFamily="34" charset="0"/>
              <a:buNone/>
              <a:defRPr/>
            </a:pPr>
            <a:r>
              <a:rPr lang="en-US" dirty="0" smtClean="0"/>
              <a:t>There are several types of appointment in the public service as follows: </a:t>
            </a:r>
          </a:p>
          <a:p>
            <a:pPr marL="400050" indent="-400050" algn="just" eaLnBrk="1" fontAlgn="auto" hangingPunct="1">
              <a:spcAft>
                <a:spcPts val="0"/>
              </a:spcAft>
              <a:buFont typeface="+mj-lt"/>
              <a:buAutoNum type="romanLcPeriod"/>
              <a:defRPr/>
            </a:pPr>
            <a:r>
              <a:rPr lang="en-US" dirty="0" smtClean="0"/>
              <a:t>Trainee or pupil appointment; </a:t>
            </a:r>
          </a:p>
          <a:p>
            <a:pPr marL="400050" indent="-400050" algn="just" eaLnBrk="1" fontAlgn="auto" hangingPunct="1">
              <a:spcAft>
                <a:spcPts val="0"/>
              </a:spcAft>
              <a:buFont typeface="+mj-lt"/>
              <a:buAutoNum type="romanLcPeriod"/>
              <a:defRPr/>
            </a:pPr>
            <a:r>
              <a:rPr lang="en-US" dirty="0" smtClean="0"/>
              <a:t>Appointment on Probation</a:t>
            </a:r>
          </a:p>
          <a:p>
            <a:pPr marL="400050" indent="-400050" algn="just" eaLnBrk="1" fontAlgn="auto" hangingPunct="1">
              <a:spcAft>
                <a:spcPts val="0"/>
              </a:spcAft>
              <a:buFont typeface="+mj-lt"/>
              <a:buAutoNum type="romanLcPeriod"/>
              <a:defRPr/>
            </a:pPr>
            <a:r>
              <a:rPr lang="en-US" dirty="0" smtClean="0"/>
              <a:t>Acting Appointment; </a:t>
            </a:r>
          </a:p>
          <a:p>
            <a:pPr marL="400050" indent="-400050" algn="just" eaLnBrk="1" fontAlgn="auto" hangingPunct="1">
              <a:spcAft>
                <a:spcPts val="0"/>
              </a:spcAft>
              <a:buFont typeface="+mj-lt"/>
              <a:buAutoNum type="romanLcPeriod"/>
              <a:defRPr/>
            </a:pPr>
            <a:r>
              <a:rPr lang="en-US" dirty="0" smtClean="0"/>
              <a:t>Special Appointment;</a:t>
            </a:r>
          </a:p>
          <a:p>
            <a:pPr marL="400050" indent="-400050" algn="just" eaLnBrk="1" fontAlgn="auto" hangingPunct="1">
              <a:spcAft>
                <a:spcPts val="0"/>
              </a:spcAft>
              <a:buFont typeface="+mj-lt"/>
              <a:buAutoNum type="romanLcPeriod"/>
              <a:defRPr/>
            </a:pPr>
            <a:r>
              <a:rPr lang="en-US" dirty="0" smtClean="0"/>
              <a:t>Non Pensionable Contract Appointment; </a:t>
            </a:r>
          </a:p>
          <a:p>
            <a:pPr marL="400050" indent="-400050" algn="just" eaLnBrk="1" fontAlgn="auto" hangingPunct="1">
              <a:spcAft>
                <a:spcPts val="0"/>
              </a:spcAft>
              <a:buFont typeface="Arial" pitchFamily="34" charset="0"/>
              <a:buNone/>
              <a:defRPr/>
            </a:pPr>
            <a:endParaRPr lang="en-US" dirty="0" smtClean="0"/>
          </a:p>
          <a:p>
            <a:pPr marL="400050" indent="-400050" algn="just"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1435100" y="381000"/>
            <a:ext cx="7499350" cy="5867400"/>
          </a:xfrm>
        </p:spPr>
        <p:txBody>
          <a:bodyPr/>
          <a:lstStyle/>
          <a:p>
            <a:pPr algn="just" eaLnBrk="1" hangingPunct="1">
              <a:buNone/>
            </a:pPr>
            <a:r>
              <a:rPr lang="en-US" b="1" dirty="0" smtClean="0"/>
              <a:t>  Leave to Visit Medical Specialist/Dentist</a:t>
            </a:r>
            <a:endParaRPr lang="en-US" dirty="0" smtClean="0"/>
          </a:p>
          <a:p>
            <a:pPr algn="just" eaLnBrk="1" hangingPunct="1"/>
            <a:r>
              <a:rPr lang="en-US" dirty="0" smtClean="0"/>
              <a:t>Any Officer may be granted leave to visit medical specialist/dentist provided it is certified by the HCP that he is unable to deal with the case and it will affect the health of the officer is such consultation is postponed. </a:t>
            </a:r>
          </a:p>
          <a:p>
            <a:pPr algn="just" eaLnBrk="1" hangingPunct="1"/>
            <a:r>
              <a:rPr lang="en-US" dirty="0" smtClean="0"/>
              <a:t> The officer will only be granted free transport facility (not traveling allowance) as traveling on duty.</a:t>
            </a:r>
          </a:p>
          <a:p>
            <a:pPr algn="just" eaLnBrk="1" hangingPunct="1">
              <a:buFont typeface="Arial" charset="0"/>
              <a:buNone/>
            </a:pP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rmAutofit/>
          </a:bodyPr>
          <a:lstStyle/>
          <a:p>
            <a:pPr marL="0" indent="0" algn="just" eaLnBrk="1" fontAlgn="auto" hangingPunct="1">
              <a:spcAft>
                <a:spcPts val="0"/>
              </a:spcAft>
              <a:buFont typeface="Arial" pitchFamily="34" charset="0"/>
              <a:buNone/>
              <a:defRPr/>
            </a:pPr>
            <a:r>
              <a:rPr lang="en-US" b="1" u="sng" dirty="0" smtClean="0"/>
              <a:t> </a:t>
            </a:r>
            <a:r>
              <a:rPr lang="en-US" b="1" dirty="0" smtClean="0"/>
              <a:t>Absence From Duty on Account of Illness</a:t>
            </a:r>
            <a:endParaRPr lang="en-US" dirty="0" smtClean="0"/>
          </a:p>
          <a:p>
            <a:pPr algn="just" eaLnBrk="1" fontAlgn="auto" hangingPunct="1">
              <a:spcAft>
                <a:spcPts val="0"/>
              </a:spcAft>
              <a:buFont typeface="Arial" pitchFamily="34" charset="0"/>
              <a:buChar char="•"/>
              <a:defRPr/>
            </a:pPr>
            <a:r>
              <a:rPr lang="en-US" dirty="0" smtClean="0"/>
              <a:t>If any officer is ill and unable to report for duty, he/she shall notify his/her office in writing or by any means of communication. Any prolonged absence from duty as a result of illness shall be supported by the following documents.</a:t>
            </a:r>
          </a:p>
          <a:p>
            <a:pPr algn="just" eaLnBrk="1" fontAlgn="auto" hangingPunct="1">
              <a:spcAft>
                <a:spcPts val="0"/>
              </a:spcAft>
              <a:buFont typeface="+mj-lt"/>
              <a:buAutoNum type="alphaLcPeriod"/>
              <a:defRPr/>
            </a:pPr>
            <a:r>
              <a:rPr lang="en-US" dirty="0" smtClean="0"/>
              <a:t>Excuse Duty Certificate</a:t>
            </a:r>
          </a:p>
          <a:p>
            <a:pPr algn="just" eaLnBrk="1" fontAlgn="auto" hangingPunct="1">
              <a:spcAft>
                <a:spcPts val="0"/>
              </a:spcAft>
              <a:buFont typeface="+mj-lt"/>
              <a:buAutoNum type="alphaLcPeriod"/>
              <a:defRPr/>
            </a:pPr>
            <a:r>
              <a:rPr lang="en-US" dirty="0" smtClean="0"/>
              <a:t>Light Duty Certificate </a:t>
            </a:r>
          </a:p>
          <a:p>
            <a:pPr algn="just" eaLnBrk="1" fontAlgn="auto" hangingPunct="1">
              <a:spcAft>
                <a:spcPts val="0"/>
              </a:spcAft>
              <a:buFont typeface="+mj-lt"/>
              <a:buAutoNum type="alphaLcPeriod"/>
              <a:defRPr/>
            </a:pPr>
            <a:r>
              <a:rPr lang="en-US" dirty="0" smtClean="0"/>
              <a:t>Medical Certificate Duty Authorized by Healthcare provider.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3"/>
          <p:cNvSpPr txBox="1">
            <a:spLocks noChangeArrowheads="1"/>
          </p:cNvSpPr>
          <p:nvPr/>
        </p:nvSpPr>
        <p:spPr bwMode="auto">
          <a:xfrm>
            <a:off x="381000" y="304800"/>
            <a:ext cx="8153400" cy="6986588"/>
          </a:xfrm>
          <a:prstGeom prst="rect">
            <a:avLst/>
          </a:prstGeom>
          <a:noFill/>
          <a:ln w="9525">
            <a:noFill/>
            <a:miter lim="800000"/>
            <a:headEnd/>
            <a:tailEnd/>
          </a:ln>
        </p:spPr>
        <p:txBody>
          <a:bodyPr>
            <a:spAutoFit/>
          </a:bodyPr>
          <a:lstStyle/>
          <a:p>
            <a:pPr algn="just"/>
            <a:r>
              <a:rPr lang="en-US" sz="3200" b="1" dirty="0">
                <a:latin typeface="Calibri" pitchFamily="34" charset="0"/>
              </a:rPr>
              <a:t>Sick Leave Rules</a:t>
            </a:r>
            <a:endParaRPr lang="en-US" sz="3200" dirty="0">
              <a:latin typeface="Calibri" pitchFamily="34" charset="0"/>
            </a:endParaRPr>
          </a:p>
          <a:p>
            <a:pPr algn="just"/>
            <a:r>
              <a:rPr lang="en-US" sz="3200" dirty="0">
                <a:latin typeface="Calibri" pitchFamily="34" charset="0"/>
              </a:rPr>
              <a:t>Sick leave for a period to three months in the first instance may be allowed on the certificate of an approval healthcare provider to an officer who is hospitalized.</a:t>
            </a:r>
          </a:p>
          <a:p>
            <a:pPr algn="just"/>
            <a:r>
              <a:rPr lang="en-US" sz="3200" dirty="0">
                <a:latin typeface="Calibri" pitchFamily="34" charset="0"/>
              </a:rPr>
              <a:t>The maximum aggregate sick leave which can be allowed an officers who is not hospitalized is 42 (forty two) calendar days. Any prolong duty on the ground of illness, the officer shall be made to appear before a medical board with a view to its being ascertained whether he/she should be invalidated from service.</a:t>
            </a:r>
          </a:p>
          <a:p>
            <a:endParaRPr lang="en-US" sz="3200" dirty="0">
              <a:latin typeface="Calibri" pitchFamily="34" charset="0"/>
            </a:endParaRPr>
          </a:p>
          <a:p>
            <a:pPr algn="just"/>
            <a:endParaRPr lang="en-US" sz="3200" dirty="0">
              <a:latin typeface="Calibri"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228600"/>
            <a:ext cx="7499350" cy="6019800"/>
          </a:xfrm>
        </p:spPr>
        <p:txBody>
          <a:bodyPr rtlCol="0">
            <a:normAutofit/>
          </a:bodyPr>
          <a:lstStyle/>
          <a:p>
            <a:pPr eaLnBrk="1" fontAlgn="auto" hangingPunct="1">
              <a:spcAft>
                <a:spcPts val="0"/>
              </a:spcAft>
              <a:buNone/>
              <a:defRPr/>
            </a:pPr>
            <a:r>
              <a:rPr lang="en-US" sz="2800" b="1" dirty="0" smtClean="0"/>
              <a:t>     Repatriation of Corpses</a:t>
            </a:r>
            <a:endParaRPr lang="en-US" sz="2800" dirty="0" smtClean="0"/>
          </a:p>
          <a:p>
            <a:pPr marL="407988" eaLnBrk="1" fontAlgn="auto" hangingPunct="1">
              <a:spcAft>
                <a:spcPts val="0"/>
              </a:spcAft>
              <a:buFont typeface="Wingdings" pitchFamily="2" charset="2"/>
              <a:buChar char="Ø"/>
              <a:defRPr/>
            </a:pPr>
            <a:r>
              <a:rPr lang="en-US" sz="2800" dirty="0" smtClean="0"/>
              <a:t>The Government shall repatriate the corpse of a diseased officer at the request of the family.</a:t>
            </a:r>
          </a:p>
          <a:p>
            <a:pPr marL="407988" eaLnBrk="1" fontAlgn="auto" hangingPunct="1">
              <a:spcAft>
                <a:spcPts val="0"/>
              </a:spcAft>
              <a:buFont typeface="Wingdings" pitchFamily="2" charset="2"/>
              <a:buChar char="Ø"/>
              <a:defRPr/>
            </a:pPr>
            <a:r>
              <a:rPr lang="en-US" sz="2800" dirty="0" smtClean="0"/>
              <a:t>Government representative shall be hinted to the following:</a:t>
            </a:r>
          </a:p>
          <a:p>
            <a:pPr marL="800100" lvl="1" indent="-342900" eaLnBrk="1" fontAlgn="auto" hangingPunct="1">
              <a:spcAft>
                <a:spcPts val="0"/>
              </a:spcAft>
              <a:buFont typeface="+mj-lt"/>
              <a:buAutoNum type="alphaLcPeriod"/>
              <a:defRPr/>
            </a:pPr>
            <a:r>
              <a:rPr lang="en-US" dirty="0" smtClean="0"/>
              <a:t>Preparation of the body</a:t>
            </a:r>
          </a:p>
          <a:p>
            <a:pPr marL="800100" lvl="1" indent="-342900" eaLnBrk="1" fontAlgn="auto" hangingPunct="1">
              <a:spcAft>
                <a:spcPts val="0"/>
              </a:spcAft>
              <a:buFont typeface="+mj-lt"/>
              <a:buAutoNum type="alphaLcPeriod"/>
              <a:defRPr/>
            </a:pPr>
            <a:r>
              <a:rPr lang="en-US" dirty="0" smtClean="0"/>
              <a:t>Purchase of a reasonable priced coffin</a:t>
            </a:r>
          </a:p>
          <a:p>
            <a:pPr marL="800100" lvl="1" indent="-342900" eaLnBrk="1" fontAlgn="auto" hangingPunct="1">
              <a:spcAft>
                <a:spcPts val="0"/>
              </a:spcAft>
              <a:buFont typeface="+mj-lt"/>
              <a:buAutoNum type="alphaLcPeriod"/>
              <a:defRPr/>
            </a:pPr>
            <a:r>
              <a:rPr lang="en-US" dirty="0" smtClean="0"/>
              <a:t>Transportation of the corpse home at a reasonable cost</a:t>
            </a:r>
          </a:p>
          <a:p>
            <a:pPr marL="800100" lvl="1" indent="-342900" eaLnBrk="1" fontAlgn="auto" hangingPunct="1">
              <a:spcAft>
                <a:spcPts val="0"/>
              </a:spcAft>
              <a:buFont typeface="+mj-lt"/>
              <a:buAutoNum type="alphaLcPeriod"/>
              <a:defRPr/>
            </a:pPr>
            <a:r>
              <a:rPr lang="en-US" dirty="0" smtClean="0"/>
              <a:t>Payment of cost to the family of the diseased not exceeding one full page advert in a newspaper for the obituary (N100,000.00)</a:t>
            </a:r>
          </a:p>
          <a:p>
            <a:pPr eaLnBrk="1" fontAlgn="auto" hangingPunct="1">
              <a:spcAft>
                <a:spcPts val="0"/>
              </a:spcAft>
              <a:buFont typeface="Arial" pitchFamily="34" charset="0"/>
              <a:buNone/>
              <a:defRPr/>
            </a:pPr>
            <a:endParaRPr lang="en-US"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04800"/>
            <a:ext cx="7499350" cy="5943600"/>
          </a:xfrm>
        </p:spPr>
        <p:txBody>
          <a:bodyPr rtlCol="0">
            <a:normAutofit/>
          </a:bodyPr>
          <a:lstStyle/>
          <a:p>
            <a:pPr eaLnBrk="1" fontAlgn="auto" hangingPunct="1">
              <a:spcAft>
                <a:spcPts val="0"/>
              </a:spcAft>
              <a:buFont typeface="Arial" pitchFamily="34" charset="0"/>
              <a:buNone/>
              <a:defRPr/>
            </a:pPr>
            <a:r>
              <a:rPr lang="en-US" dirty="0" smtClean="0"/>
              <a:t>b.  When an Officer dies in the service</a:t>
            </a:r>
            <a:endParaRPr lang="en-US" sz="1600" dirty="0" smtClean="0"/>
          </a:p>
          <a:p>
            <a:pPr lvl="1" indent="-277813" eaLnBrk="1" fontAlgn="auto" hangingPunct="1">
              <a:spcAft>
                <a:spcPts val="0"/>
              </a:spcAft>
              <a:buFont typeface="Wingdings" pitchFamily="2" charset="2"/>
              <a:buChar char="Ø"/>
              <a:defRPr/>
            </a:pPr>
            <a:r>
              <a:rPr lang="en-US" dirty="0" smtClean="0"/>
              <a:t>Preparation of the body</a:t>
            </a:r>
            <a:endParaRPr lang="en-US" sz="1600" dirty="0" smtClean="0"/>
          </a:p>
          <a:p>
            <a:pPr lvl="1" indent="-277813" eaLnBrk="1" fontAlgn="auto" hangingPunct="1">
              <a:spcAft>
                <a:spcPts val="0"/>
              </a:spcAft>
              <a:buFont typeface="Wingdings" pitchFamily="2" charset="2"/>
              <a:buChar char="Ø"/>
              <a:defRPr/>
            </a:pPr>
            <a:r>
              <a:rPr lang="en-US" dirty="0" smtClean="0"/>
              <a:t>Settlement of mortuary bills</a:t>
            </a:r>
            <a:endParaRPr lang="en-US" sz="1600" dirty="0" smtClean="0"/>
          </a:p>
          <a:p>
            <a:pPr lvl="1" indent="-277813" eaLnBrk="1" fontAlgn="auto" hangingPunct="1">
              <a:spcAft>
                <a:spcPts val="0"/>
              </a:spcAft>
              <a:buFont typeface="Wingdings" pitchFamily="2" charset="2"/>
              <a:buChar char="Ø"/>
              <a:defRPr/>
            </a:pPr>
            <a:r>
              <a:rPr lang="en-US" dirty="0" smtClean="0"/>
              <a:t>Provision of coffin/casket</a:t>
            </a:r>
            <a:endParaRPr lang="en-US" sz="1600" dirty="0" smtClean="0"/>
          </a:p>
          <a:p>
            <a:pPr eaLnBrk="1" fontAlgn="auto" hangingPunct="1">
              <a:spcAft>
                <a:spcPts val="0"/>
              </a:spcAft>
              <a:buFont typeface="Arial" pitchFamily="34" charset="0"/>
              <a:buNone/>
              <a:defRPr/>
            </a:pPr>
            <a:r>
              <a:rPr lang="en-US" dirty="0" smtClean="0"/>
              <a:t>     GL. 03-06		-	100,000</a:t>
            </a:r>
            <a:endParaRPr lang="en-US" sz="1600" dirty="0" smtClean="0"/>
          </a:p>
          <a:p>
            <a:pPr eaLnBrk="1" fontAlgn="auto" hangingPunct="1">
              <a:spcAft>
                <a:spcPts val="0"/>
              </a:spcAft>
              <a:buFont typeface="Arial" pitchFamily="34" charset="0"/>
              <a:buNone/>
              <a:defRPr/>
            </a:pPr>
            <a:r>
              <a:rPr lang="en-US" dirty="0" smtClean="0"/>
              <a:t>      07-14			-	 200,000</a:t>
            </a:r>
            <a:endParaRPr lang="en-US" sz="1600" dirty="0" smtClean="0"/>
          </a:p>
          <a:p>
            <a:pPr eaLnBrk="1" fontAlgn="auto" hangingPunct="1">
              <a:spcAft>
                <a:spcPts val="0"/>
              </a:spcAft>
              <a:buFont typeface="Arial" pitchFamily="34" charset="0"/>
              <a:buNone/>
              <a:defRPr/>
            </a:pPr>
            <a:r>
              <a:rPr lang="en-US" dirty="0" smtClean="0"/>
              <a:t>      15-17			-	300,000</a:t>
            </a:r>
            <a:endParaRPr lang="en-US" sz="1600" dirty="0" smtClean="0"/>
          </a:p>
          <a:p>
            <a:pPr eaLnBrk="1" fontAlgn="auto" hangingPunct="1">
              <a:spcAft>
                <a:spcPts val="0"/>
              </a:spcAft>
              <a:buFont typeface="Arial" pitchFamily="34" charset="0"/>
              <a:buNone/>
              <a:defRPr/>
            </a:pPr>
            <a:r>
              <a:rPr lang="en-US" dirty="0" smtClean="0"/>
              <a:t>       Consolidate	-	-           500,000</a:t>
            </a:r>
            <a:endParaRPr lang="en-US" sz="1600" dirty="0" smtClean="0"/>
          </a:p>
          <a:p>
            <a:pPr marL="407988" indent="-244475" eaLnBrk="1" fontAlgn="auto" hangingPunct="1">
              <a:spcAft>
                <a:spcPts val="0"/>
              </a:spcAft>
              <a:buFont typeface="Wingdings" pitchFamily="2" charset="2"/>
              <a:buChar char="Ø"/>
              <a:defRPr/>
            </a:pPr>
            <a:r>
              <a:rPr lang="en-US" dirty="0" smtClean="0"/>
              <a:t>Obituary in National Newspaper not exceeding more than one page</a:t>
            </a:r>
          </a:p>
          <a:p>
            <a:pPr eaLnBrk="1" fontAlgn="auto" hangingPunct="1">
              <a:spcAft>
                <a:spcPts val="0"/>
              </a:spcAft>
              <a:buFont typeface="Arial" pitchFamily="34" charset="0"/>
              <a:buChar char="•"/>
              <a:defRPr/>
            </a:pPr>
            <a:endParaRPr lang="en-US" sz="100" dirty="0" smtClean="0"/>
          </a:p>
          <a:p>
            <a:pPr eaLnBrk="1" fontAlgn="auto" hangingPunct="1">
              <a:spcAft>
                <a:spcPts val="0"/>
              </a:spcAft>
              <a:buFont typeface="Arial" pitchFamily="34" charset="0"/>
              <a:buNone/>
              <a:defRPr/>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3"/>
          <p:cNvSpPr txBox="1">
            <a:spLocks noChangeArrowheads="1"/>
          </p:cNvSpPr>
          <p:nvPr/>
        </p:nvSpPr>
        <p:spPr bwMode="auto">
          <a:xfrm>
            <a:off x="457200" y="381000"/>
            <a:ext cx="8153400" cy="4400550"/>
          </a:xfrm>
          <a:prstGeom prst="rect">
            <a:avLst/>
          </a:prstGeom>
          <a:noFill/>
          <a:ln w="9525">
            <a:noFill/>
            <a:miter lim="800000"/>
            <a:headEnd/>
            <a:tailEnd/>
          </a:ln>
        </p:spPr>
        <p:txBody>
          <a:bodyPr>
            <a:spAutoFit/>
          </a:bodyPr>
          <a:lstStyle/>
          <a:p>
            <a:endParaRPr lang="en-US" sz="2800" dirty="0">
              <a:latin typeface="Calibri" pitchFamily="34" charset="0"/>
            </a:endParaRPr>
          </a:p>
          <a:p>
            <a:pPr algn="just"/>
            <a:r>
              <a:rPr lang="en-US" sz="2800" b="1" dirty="0">
                <a:latin typeface="Calibri" pitchFamily="34" charset="0"/>
              </a:rPr>
              <a:t>Reward for Outstanding Work</a:t>
            </a:r>
            <a:endParaRPr lang="en-US" sz="2800" dirty="0">
              <a:latin typeface="Calibri" pitchFamily="34" charset="0"/>
            </a:endParaRPr>
          </a:p>
          <a:p>
            <a:pPr algn="just"/>
            <a:r>
              <a:rPr lang="en-US" sz="2800" dirty="0">
                <a:latin typeface="Calibri" pitchFamily="34" charset="0"/>
              </a:rPr>
              <a:t>The topic was covered in chapter 15 of the new Public Service Rule. Reward was the Ministerial award of gifts or certificates to deserving officers. The recipient of the award must have been considered as the best on the basis of outstanding performance of duties and exemplary conduct during the year.</a:t>
            </a:r>
          </a:p>
          <a:p>
            <a:pPr algn="just"/>
            <a:endParaRPr lang="en-US" sz="2800" dirty="0">
              <a:latin typeface="Calibri" pitchFamily="34" charset="0"/>
            </a:endParaRPr>
          </a:p>
          <a:p>
            <a:pPr algn="just"/>
            <a:endParaRPr lang="en-US" sz="2800" dirty="0">
              <a:latin typeface="Calibri"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n-US" dirty="0" smtClean="0"/>
              <a:t>Each Ministry or Extra-Ministerial Office may make such award to deserving officers annually.</a:t>
            </a:r>
          </a:p>
          <a:p>
            <a:pPr algn="just" eaLnBrk="1" fontAlgn="auto" hangingPunct="1">
              <a:spcAft>
                <a:spcPts val="0"/>
              </a:spcAft>
              <a:buFont typeface="Arial" pitchFamily="34" charset="0"/>
              <a:buChar char="•"/>
              <a:defRPr/>
            </a:pPr>
            <a:r>
              <a:rPr lang="en-US" dirty="0" smtClean="0"/>
              <a:t>The award may be in form of certificates, gifts medals or cash and kind. The Permanent Secretary/Head of Extra-Ministerial Office shall be assisted by a committee in selecting deserving officers from nominations made by Heads of Departments/Divisions.</a:t>
            </a:r>
          </a:p>
          <a:p>
            <a:pPr algn="just"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None/>
              <a:defRPr/>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1435100" y="381000"/>
            <a:ext cx="7499350" cy="5867400"/>
          </a:xfrm>
        </p:spPr>
        <p:txBody>
          <a:bodyPr/>
          <a:lstStyle/>
          <a:p>
            <a:pPr algn="just" eaLnBrk="1" hangingPunct="1"/>
            <a:r>
              <a:rPr lang="en-US" smtClean="0"/>
              <a:t>Any officer who in the course of his official duties, carries out a unique act or, in perilous circumstances, secures the safety of human life or property may also be considered for an award as the occasion warrants.</a:t>
            </a:r>
          </a:p>
          <a:p>
            <a:pPr algn="just" eaLnBrk="1" hangingPunct="1"/>
            <a:r>
              <a:rPr lang="en-US" smtClean="0"/>
              <a:t>An officer who has served continuously for a minimum of 15, 25,35 years with good service record shall be eligible for a certificate of merit and award in kind commensurate with his length of service.</a:t>
            </a:r>
          </a:p>
          <a:p>
            <a:pPr eaLnBrk="1" hangingPunct="1">
              <a:buFont typeface="Arial" charset="0"/>
              <a:buNone/>
            </a:pPr>
            <a:endParaRPr 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457200"/>
            <a:ext cx="7499350" cy="5791200"/>
          </a:xfrm>
        </p:spPr>
        <p:txBody>
          <a:bodyPr rtlCol="0">
            <a:normAutofit fontScale="92500" lnSpcReduction="10000"/>
          </a:bodyPr>
          <a:lstStyle/>
          <a:p>
            <a:pPr algn="just" eaLnBrk="1" fontAlgn="auto" hangingPunct="1">
              <a:spcAft>
                <a:spcPts val="0"/>
              </a:spcAft>
              <a:buFont typeface="Arial" pitchFamily="34" charset="0"/>
              <a:buNone/>
              <a:defRPr/>
            </a:pPr>
            <a:r>
              <a:rPr lang="en-US" sz="3500" b="1" dirty="0" smtClean="0"/>
              <a:t>LEAVE</a:t>
            </a:r>
            <a:endParaRPr lang="en-US" sz="3500" dirty="0" smtClean="0"/>
          </a:p>
          <a:p>
            <a:pPr algn="just" eaLnBrk="1" fontAlgn="auto" hangingPunct="1">
              <a:spcAft>
                <a:spcPts val="0"/>
              </a:spcAft>
              <a:buFont typeface="Arial" pitchFamily="34" charset="0"/>
              <a:buNone/>
              <a:defRPr/>
            </a:pPr>
            <a:r>
              <a:rPr lang="en-US" b="1" dirty="0" smtClean="0"/>
              <a:t>DEFINITION OF TERMS</a:t>
            </a:r>
            <a:endParaRPr lang="en-US" dirty="0" smtClean="0"/>
          </a:p>
          <a:p>
            <a:pPr algn="just" eaLnBrk="1" fontAlgn="auto" hangingPunct="1">
              <a:spcAft>
                <a:spcPts val="0"/>
              </a:spcAft>
              <a:buFont typeface="Arial" pitchFamily="34" charset="0"/>
              <a:buChar char="•"/>
              <a:defRPr/>
            </a:pPr>
            <a:r>
              <a:rPr lang="en-US" b="1" dirty="0" smtClean="0"/>
              <a:t>Leave</a:t>
            </a:r>
            <a:r>
              <a:rPr lang="en-US" dirty="0" smtClean="0"/>
              <a:t>- is the authorized absence of an officer from duty for specific period</a:t>
            </a:r>
          </a:p>
          <a:p>
            <a:pPr algn="just" eaLnBrk="1" fontAlgn="auto" hangingPunct="1">
              <a:spcAft>
                <a:spcPts val="0"/>
              </a:spcAft>
              <a:buFont typeface="Arial" pitchFamily="34" charset="0"/>
              <a:buChar char="•"/>
              <a:defRPr/>
            </a:pPr>
            <a:r>
              <a:rPr lang="en-US" b="1" dirty="0" smtClean="0"/>
              <a:t>Earned Leave:-</a:t>
            </a:r>
            <a:r>
              <a:rPr lang="en-US" dirty="0" smtClean="0"/>
              <a:t> is the leave due to an Officer in a year for the service rendered to Government</a:t>
            </a:r>
          </a:p>
          <a:p>
            <a:pPr algn="just" eaLnBrk="1" fontAlgn="auto" hangingPunct="1">
              <a:spcAft>
                <a:spcPts val="0"/>
              </a:spcAft>
              <a:buFont typeface="Arial" pitchFamily="34" charset="0"/>
              <a:buChar char="•"/>
              <a:defRPr/>
            </a:pPr>
            <a:r>
              <a:rPr lang="en-US" b="1" dirty="0" smtClean="0"/>
              <a:t>Leave Earning Service</a:t>
            </a:r>
            <a:r>
              <a:rPr lang="en-US" b="1" u="sng" dirty="0" smtClean="0"/>
              <a:t>:</a:t>
            </a:r>
            <a:r>
              <a:rPr lang="en-US" b="1" dirty="0" smtClean="0"/>
              <a:t>-</a:t>
            </a:r>
            <a:r>
              <a:rPr lang="en-US" dirty="0" smtClean="0"/>
              <a:t> is the qualifying period of duty before officers could be granted leave.</a:t>
            </a:r>
          </a:p>
          <a:p>
            <a:pPr algn="just" eaLnBrk="1" fontAlgn="auto" hangingPunct="1">
              <a:spcAft>
                <a:spcPts val="0"/>
              </a:spcAft>
              <a:buFont typeface="Arial" pitchFamily="34" charset="0"/>
              <a:buChar char="•"/>
              <a:defRPr/>
            </a:pPr>
            <a:r>
              <a:rPr lang="en-US" b="1" dirty="0" smtClean="0"/>
              <a:t>Leave Year</a:t>
            </a:r>
            <a:r>
              <a:rPr lang="en-US" dirty="0" smtClean="0"/>
              <a:t>:- is the period between 1</a:t>
            </a:r>
            <a:r>
              <a:rPr lang="en-US" baseline="30000" dirty="0" smtClean="0"/>
              <a:t>st</a:t>
            </a:r>
            <a:r>
              <a:rPr lang="en-US" dirty="0" smtClean="0"/>
              <a:t> January and 31</a:t>
            </a:r>
            <a:r>
              <a:rPr lang="en-US" baseline="30000" dirty="0" smtClean="0"/>
              <a:t>st</a:t>
            </a:r>
            <a:r>
              <a:rPr lang="en-US" dirty="0" smtClean="0"/>
              <a:t> December.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3"/>
          <p:cNvSpPr txBox="1">
            <a:spLocks noChangeArrowheads="1"/>
          </p:cNvSpPr>
          <p:nvPr/>
        </p:nvSpPr>
        <p:spPr bwMode="auto">
          <a:xfrm>
            <a:off x="228600" y="-228600"/>
            <a:ext cx="8153400" cy="6986528"/>
          </a:xfrm>
          <a:prstGeom prst="rect">
            <a:avLst/>
          </a:prstGeom>
          <a:noFill/>
          <a:ln w="9525">
            <a:noFill/>
            <a:miter lim="800000"/>
            <a:headEnd/>
            <a:tailEnd/>
          </a:ln>
        </p:spPr>
        <p:txBody>
          <a:bodyPr>
            <a:spAutoFit/>
          </a:bodyPr>
          <a:lstStyle/>
          <a:p>
            <a:pPr algn="just"/>
            <a:r>
              <a:rPr lang="en-US" sz="3200" b="1" dirty="0" smtClean="0">
                <a:latin typeface="Calibri" pitchFamily="34" charset="0"/>
              </a:rPr>
              <a:t>Types</a:t>
            </a:r>
            <a:endParaRPr lang="en-US" sz="3200" dirty="0">
              <a:latin typeface="Calibri" pitchFamily="34" charset="0"/>
            </a:endParaRPr>
          </a:p>
          <a:p>
            <a:pPr marL="514350" indent="-514350" algn="just">
              <a:buAutoNum type="arabicPeriod"/>
            </a:pPr>
            <a:r>
              <a:rPr lang="en-US" sz="3200" dirty="0" smtClean="0">
                <a:latin typeface="Calibri" pitchFamily="34" charset="0"/>
              </a:rPr>
              <a:t>Annual Leave</a:t>
            </a:r>
          </a:p>
          <a:p>
            <a:pPr marL="514350" indent="-514350" algn="just">
              <a:buAutoNum type="arabicPeriod"/>
            </a:pPr>
            <a:r>
              <a:rPr lang="en-US" sz="3200" dirty="0" smtClean="0"/>
              <a:t>Deferred Leave </a:t>
            </a:r>
          </a:p>
          <a:p>
            <a:pPr marL="514350" indent="-514350" algn="just">
              <a:buAutoNum type="arabicPeriod"/>
            </a:pPr>
            <a:r>
              <a:rPr lang="en-US" sz="3200" dirty="0" smtClean="0"/>
              <a:t>Pro-Rata Leave </a:t>
            </a:r>
          </a:p>
          <a:p>
            <a:pPr marL="514350" indent="-514350" algn="just">
              <a:buAutoNum type="arabicPeriod"/>
            </a:pPr>
            <a:r>
              <a:rPr lang="en-US" sz="3200" dirty="0" smtClean="0"/>
              <a:t>Casual Leave</a:t>
            </a:r>
          </a:p>
          <a:p>
            <a:pPr marL="514350" indent="-514350" algn="just">
              <a:buAutoNum type="arabicPeriod"/>
            </a:pPr>
            <a:r>
              <a:rPr lang="en-US" sz="3200" dirty="0" smtClean="0"/>
              <a:t>Sick Leave</a:t>
            </a:r>
          </a:p>
          <a:p>
            <a:pPr marL="514350" indent="-514350" algn="just">
              <a:buAutoNum type="arabicPeriod"/>
            </a:pPr>
            <a:r>
              <a:rPr lang="en-US" sz="3200" dirty="0" smtClean="0"/>
              <a:t>Maternity Leave</a:t>
            </a:r>
          </a:p>
          <a:p>
            <a:pPr marL="514350" indent="-514350" algn="just">
              <a:buFontTx/>
              <a:buAutoNum type="arabicPeriod"/>
            </a:pPr>
            <a:r>
              <a:rPr lang="en-US" sz="3200" dirty="0" smtClean="0">
                <a:latin typeface="Calibri" pitchFamily="34" charset="0"/>
              </a:rPr>
              <a:t>Examination Leave</a:t>
            </a:r>
          </a:p>
          <a:p>
            <a:pPr marL="514350" indent="-514350" algn="just">
              <a:buFontTx/>
              <a:buAutoNum type="arabicPeriod"/>
            </a:pPr>
            <a:r>
              <a:rPr lang="en-US" sz="3200" dirty="0" smtClean="0"/>
              <a:t>Sabbatical Leave</a:t>
            </a:r>
          </a:p>
          <a:p>
            <a:pPr marL="514350" indent="-514350" algn="just">
              <a:buFontTx/>
              <a:buAutoNum type="arabicPeriod"/>
            </a:pPr>
            <a:r>
              <a:rPr lang="en-US" sz="3200" dirty="0" smtClean="0"/>
              <a:t>Study Leave:</a:t>
            </a:r>
          </a:p>
          <a:p>
            <a:pPr marL="514350" indent="-514350" algn="just"/>
            <a:r>
              <a:rPr lang="en-US" sz="3200" dirty="0" smtClean="0"/>
              <a:t>        In-service Training</a:t>
            </a:r>
          </a:p>
          <a:p>
            <a:pPr eaLnBrk="1" fontAlgn="auto" hangingPunct="1">
              <a:spcAft>
                <a:spcPts val="0"/>
              </a:spcAft>
              <a:defRPr/>
            </a:pPr>
            <a:r>
              <a:rPr lang="en-US" sz="3200" dirty="0" smtClean="0"/>
              <a:t>        Study leave with pay</a:t>
            </a:r>
          </a:p>
          <a:p>
            <a:pPr eaLnBrk="1" fontAlgn="auto" hangingPunct="1">
              <a:spcAft>
                <a:spcPts val="0"/>
              </a:spcAft>
              <a:defRPr/>
            </a:pPr>
            <a:r>
              <a:rPr lang="en-US" sz="3200" dirty="0" smtClean="0"/>
              <a:t>        Study leave without pay </a:t>
            </a:r>
            <a:endParaRPr lang="en-US" sz="3200" dirty="0" smtClean="0">
              <a:latin typeface="Calibri" pitchFamily="34" charset="0"/>
            </a:endParaRPr>
          </a:p>
          <a:p>
            <a:pPr marL="514350" indent="-514350" algn="just">
              <a:buAutoNum type="arabicPeriod"/>
            </a:pPr>
            <a:endParaRPr lang="en-US" sz="32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Autofit/>
          </a:bodyPr>
          <a:lstStyle/>
          <a:p>
            <a:pPr algn="just" eaLnBrk="1" fontAlgn="auto" hangingPunct="1">
              <a:spcBef>
                <a:spcPts val="0"/>
              </a:spcBef>
              <a:spcAft>
                <a:spcPts val="0"/>
              </a:spcAft>
              <a:buFont typeface="Arial" pitchFamily="34" charset="0"/>
              <a:buNone/>
              <a:defRPr/>
            </a:pPr>
            <a:r>
              <a:rPr lang="en-US" sz="2400" b="1" dirty="0" smtClean="0"/>
              <a:t>Eligibility for Appointment:</a:t>
            </a:r>
            <a:endParaRPr lang="en-US" sz="2400" dirty="0" smtClean="0"/>
          </a:p>
          <a:p>
            <a:pPr marL="53975" indent="28575" algn="just" eaLnBrk="1" fontAlgn="auto" hangingPunct="1">
              <a:spcBef>
                <a:spcPts val="0"/>
              </a:spcBef>
              <a:spcAft>
                <a:spcPts val="0"/>
              </a:spcAft>
              <a:buFont typeface="Arial" pitchFamily="34" charset="0"/>
              <a:buNone/>
              <a:defRPr/>
            </a:pPr>
            <a:r>
              <a:rPr lang="en-US" sz="2400" dirty="0" smtClean="0"/>
              <a:t>Persons seeking appointment to permanent and pensionable positions in the Federal Civil Service are to fulfill the following conditions:</a:t>
            </a:r>
          </a:p>
          <a:p>
            <a:pPr marL="179388" indent="-179388" algn="just" eaLnBrk="1" fontAlgn="auto" hangingPunct="1">
              <a:spcBef>
                <a:spcPts val="0"/>
              </a:spcBef>
              <a:spcAft>
                <a:spcPts val="0"/>
              </a:spcAft>
              <a:buFont typeface="Wingdings" pitchFamily="2" charset="2"/>
              <a:buChar char="§"/>
              <a:tabLst>
                <a:tab pos="293688" algn="l"/>
              </a:tabLst>
              <a:defRPr/>
            </a:pPr>
            <a:r>
              <a:rPr lang="en-US" sz="2400" dirty="0" smtClean="0"/>
              <a:t>Must be a Nigeria as defined in the 1999 Constitution of the Federal Republic of Nigeria;</a:t>
            </a:r>
          </a:p>
          <a:p>
            <a:pPr marL="179388" indent="-179388" algn="just" eaLnBrk="1" fontAlgn="auto" hangingPunct="1">
              <a:spcBef>
                <a:spcPts val="0"/>
              </a:spcBef>
              <a:spcAft>
                <a:spcPts val="0"/>
              </a:spcAft>
              <a:buFont typeface="Wingdings" pitchFamily="2" charset="2"/>
              <a:buChar char="§"/>
              <a:tabLst>
                <a:tab pos="293688" algn="l"/>
              </a:tabLst>
              <a:defRPr/>
            </a:pPr>
            <a:r>
              <a:rPr lang="en-US" sz="2400" dirty="0" smtClean="0"/>
              <a:t>Must not be less than 18 years and not more than 50 years of age;</a:t>
            </a:r>
          </a:p>
          <a:p>
            <a:pPr marL="179388" indent="-179388" algn="just" eaLnBrk="1" fontAlgn="auto" hangingPunct="1">
              <a:spcBef>
                <a:spcPts val="0"/>
              </a:spcBef>
              <a:spcAft>
                <a:spcPts val="0"/>
              </a:spcAft>
              <a:buFont typeface="Wingdings" pitchFamily="2" charset="2"/>
              <a:buChar char="§"/>
              <a:tabLst>
                <a:tab pos="293688" algn="l"/>
              </a:tabLst>
              <a:defRPr/>
            </a:pPr>
            <a:r>
              <a:rPr lang="en-US" sz="2400" dirty="0" smtClean="0"/>
              <a:t>Should possess the “minimum qualification” specified for the job applied for: the qualifications for jobs in the civil service are prescribed in the schemes of service for each cadre. (the minimum qualifications are being reviewed upwards);</a:t>
            </a:r>
          </a:p>
          <a:p>
            <a:pPr marL="179388" indent="-179388" algn="just" eaLnBrk="1" fontAlgn="auto" hangingPunct="1">
              <a:spcBef>
                <a:spcPts val="0"/>
              </a:spcBef>
              <a:spcAft>
                <a:spcPts val="0"/>
              </a:spcAft>
              <a:buFont typeface="Wingdings" pitchFamily="2" charset="2"/>
              <a:buChar char="§"/>
              <a:tabLst>
                <a:tab pos="293688" algn="l"/>
              </a:tabLst>
              <a:defRPr/>
            </a:pPr>
            <a:r>
              <a:rPr lang="en-US" sz="2400" dirty="0" smtClean="0"/>
              <a:t>Should be certified by an authorized health care provider sound in health and medically fit for government service; </a:t>
            </a:r>
          </a:p>
          <a:p>
            <a:pPr marL="179388" indent="-179388" algn="just" eaLnBrk="1" fontAlgn="auto" hangingPunct="1">
              <a:spcBef>
                <a:spcPts val="0"/>
              </a:spcBef>
              <a:spcAft>
                <a:spcPts val="0"/>
              </a:spcAft>
              <a:buFont typeface="Wingdings" pitchFamily="2" charset="2"/>
              <a:buChar char="§"/>
              <a:tabLst>
                <a:tab pos="293688" algn="l"/>
              </a:tabLst>
              <a:defRPr/>
            </a:pPr>
            <a:r>
              <a:rPr lang="en-US" sz="2400" dirty="0" smtClean="0"/>
              <a:t>Should present a testimonial of good conduct from school/college or last employer; </a:t>
            </a:r>
          </a:p>
          <a:p>
            <a:pPr eaLnBrk="1" fontAlgn="auto" hangingPunct="1">
              <a:spcBef>
                <a:spcPts val="0"/>
              </a:spcBef>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Content Placeholder 2"/>
          <p:cNvSpPr>
            <a:spLocks noGrp="1"/>
          </p:cNvSpPr>
          <p:nvPr>
            <p:ph idx="1"/>
          </p:nvPr>
        </p:nvSpPr>
        <p:spPr>
          <a:xfrm>
            <a:off x="1435100" y="381000"/>
            <a:ext cx="7499350" cy="5867400"/>
          </a:xfrm>
        </p:spPr>
        <p:txBody>
          <a:bodyPr/>
          <a:lstStyle/>
          <a:p>
            <a:pPr eaLnBrk="1" hangingPunct="1"/>
            <a:r>
              <a:rPr lang="en-US" dirty="0" smtClean="0"/>
              <a:t>Leave for Religious Purpose</a:t>
            </a:r>
          </a:p>
          <a:p>
            <a:pPr eaLnBrk="1" hangingPunct="1"/>
            <a:r>
              <a:rPr lang="en-US" dirty="0" smtClean="0"/>
              <a:t>Leave or Compassionate Ground</a:t>
            </a:r>
          </a:p>
          <a:p>
            <a:pPr eaLnBrk="1" hangingPunct="1"/>
            <a:r>
              <a:rPr lang="en-US" dirty="0" smtClean="0">
                <a:latin typeface="Calibri" pitchFamily="34" charset="0"/>
              </a:rPr>
              <a:t>Leave of Absence</a:t>
            </a:r>
          </a:p>
          <a:p>
            <a:pPr eaLnBrk="1" hangingPunct="1"/>
            <a:r>
              <a:rPr lang="en-US" dirty="0" smtClean="0"/>
              <a:t>Pre-Retirement leave</a:t>
            </a:r>
          </a:p>
          <a:p>
            <a:pPr eaLnBrk="1" hangingPunct="1"/>
            <a:r>
              <a:rPr lang="en-US" dirty="0" smtClean="0"/>
              <a:t>Leave to Take part in Union meeting</a:t>
            </a:r>
          </a:p>
          <a:p>
            <a:pPr eaLnBrk="1" hangingPunct="1"/>
            <a:r>
              <a:rPr lang="en-US" dirty="0" smtClean="0"/>
              <a:t>Cultural and Sporting Activities</a:t>
            </a:r>
          </a:p>
          <a:p>
            <a:pPr eaLnBrk="1" hangingPunct="1"/>
            <a:r>
              <a:rPr lang="en-US" dirty="0" smtClean="0"/>
              <a:t>Leave on Permanent Invalidation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Box 3"/>
          <p:cNvSpPr txBox="1">
            <a:spLocks noChangeArrowheads="1"/>
          </p:cNvSpPr>
          <p:nvPr/>
        </p:nvSpPr>
        <p:spPr bwMode="auto">
          <a:xfrm>
            <a:off x="457200" y="492125"/>
            <a:ext cx="8153400" cy="6740307"/>
          </a:xfrm>
          <a:prstGeom prst="rect">
            <a:avLst/>
          </a:prstGeom>
          <a:noFill/>
          <a:ln w="9525">
            <a:noFill/>
            <a:miter lim="800000"/>
            <a:headEnd/>
            <a:tailEnd/>
          </a:ln>
        </p:spPr>
        <p:txBody>
          <a:bodyPr>
            <a:spAutoFit/>
          </a:bodyPr>
          <a:lstStyle/>
          <a:p>
            <a:pPr eaLnBrk="1" hangingPunct="1"/>
            <a:r>
              <a:rPr lang="en-US" sz="3200" b="1" dirty="0" smtClean="0"/>
              <a:t>Allowance </a:t>
            </a:r>
            <a:endParaRPr lang="en-US" sz="3200" dirty="0" smtClean="0"/>
          </a:p>
          <a:p>
            <a:pPr eaLnBrk="1" hangingPunct="1">
              <a:buFont typeface="Arial" charset="0"/>
              <a:buNone/>
            </a:pPr>
            <a:r>
              <a:rPr lang="en-US" sz="2400" dirty="0" smtClean="0"/>
              <a:t>Allowance is a monetary benefit other than salary granted to an officer for a specific purpose.</a:t>
            </a:r>
          </a:p>
          <a:p>
            <a:r>
              <a:rPr lang="en-US" sz="2400" b="1" dirty="0" smtClean="0">
                <a:latin typeface="Calibri" pitchFamily="34" charset="0"/>
              </a:rPr>
              <a:t>Types</a:t>
            </a:r>
            <a:endParaRPr lang="en-US" sz="2400" dirty="0">
              <a:latin typeface="Calibri" pitchFamily="34" charset="0"/>
            </a:endParaRPr>
          </a:p>
          <a:p>
            <a:r>
              <a:rPr lang="en-US" sz="3200" dirty="0">
                <a:latin typeface="Calibri" pitchFamily="34" charset="0"/>
              </a:rPr>
              <a:t>The following allowances are payable to officers in the Federal Public Service:</a:t>
            </a:r>
          </a:p>
          <a:p>
            <a:r>
              <a:rPr lang="en-US" sz="3200" dirty="0">
                <a:latin typeface="Calibri" pitchFamily="34" charset="0"/>
              </a:rPr>
              <a:t>Kilometers Allowance;	</a:t>
            </a:r>
          </a:p>
          <a:p>
            <a:r>
              <a:rPr lang="en-US" sz="3200" dirty="0">
                <a:latin typeface="Calibri" pitchFamily="34" charset="0"/>
              </a:rPr>
              <a:t>Disengagement Allowance;</a:t>
            </a:r>
          </a:p>
          <a:p>
            <a:r>
              <a:rPr lang="en-US" sz="3200" dirty="0">
                <a:latin typeface="Calibri" pitchFamily="34" charset="0"/>
              </a:rPr>
              <a:t>Hotel Accommodation Allowance;</a:t>
            </a:r>
          </a:p>
          <a:p>
            <a:r>
              <a:rPr lang="en-US" sz="3200" dirty="0">
                <a:latin typeface="Calibri" pitchFamily="34" charset="0"/>
              </a:rPr>
              <a:t>Duty Tour Allowance;</a:t>
            </a:r>
          </a:p>
          <a:p>
            <a:r>
              <a:rPr lang="en-US" sz="3200" dirty="0">
                <a:latin typeface="Calibri" pitchFamily="34" charset="0"/>
              </a:rPr>
              <a:t>Transport and Local Running Allowance;</a:t>
            </a:r>
          </a:p>
          <a:p>
            <a:r>
              <a:rPr lang="en-US" sz="3200" dirty="0" err="1">
                <a:latin typeface="Calibri" pitchFamily="34" charset="0"/>
              </a:rPr>
              <a:t>Estacode</a:t>
            </a:r>
            <a:r>
              <a:rPr lang="en-US" sz="3200" dirty="0">
                <a:latin typeface="Calibri" pitchFamily="34" charset="0"/>
              </a:rPr>
              <a:t> Allowance;</a:t>
            </a:r>
          </a:p>
          <a:p>
            <a:r>
              <a:rPr lang="en-US" sz="3200" dirty="0" err="1">
                <a:latin typeface="Calibri" pitchFamily="34" charset="0"/>
              </a:rPr>
              <a:t>Estacode</a:t>
            </a:r>
            <a:r>
              <a:rPr lang="en-US" sz="3200" dirty="0">
                <a:latin typeface="Calibri" pitchFamily="34" charset="0"/>
              </a:rPr>
              <a:t> Supplementation Allowance;</a:t>
            </a:r>
          </a:p>
          <a:p>
            <a:r>
              <a:rPr lang="en-US" sz="3200" dirty="0">
                <a:latin typeface="Calibri" pitchFamily="34" charset="0"/>
              </a:rPr>
              <a:t>Warm Clothing Allowance;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p:cNvSpPr>
            <a:spLocks noGrp="1"/>
          </p:cNvSpPr>
          <p:nvPr>
            <p:ph idx="1"/>
          </p:nvPr>
        </p:nvSpPr>
        <p:spPr>
          <a:xfrm>
            <a:off x="1435100" y="304800"/>
            <a:ext cx="7499350" cy="5943600"/>
          </a:xfrm>
        </p:spPr>
        <p:txBody>
          <a:bodyPr/>
          <a:lstStyle/>
          <a:p>
            <a:pPr eaLnBrk="1" hangingPunct="1">
              <a:buFont typeface="Arial" charset="0"/>
              <a:buNone/>
            </a:pPr>
            <a:r>
              <a:rPr lang="en-US" dirty="0" smtClean="0"/>
              <a:t>Local Course Allowance;</a:t>
            </a:r>
          </a:p>
          <a:p>
            <a:pPr eaLnBrk="1" hangingPunct="1">
              <a:buFont typeface="Arial" charset="0"/>
              <a:buNone/>
            </a:pPr>
            <a:r>
              <a:rPr lang="en-US" dirty="0" smtClean="0"/>
              <a:t>Books Allowance;</a:t>
            </a:r>
          </a:p>
          <a:p>
            <a:pPr eaLnBrk="1" hangingPunct="1">
              <a:buFont typeface="Arial" charset="0"/>
              <a:buNone/>
            </a:pPr>
            <a:r>
              <a:rPr lang="en-US" dirty="0" smtClean="0"/>
              <a:t>Project Allowance;</a:t>
            </a:r>
          </a:p>
          <a:p>
            <a:pPr eaLnBrk="1" hangingPunct="1">
              <a:buFont typeface="Arial" charset="0"/>
              <a:buNone/>
            </a:pPr>
            <a:r>
              <a:rPr lang="en-US" dirty="0" smtClean="0"/>
              <a:t>Responsibility Allowance;</a:t>
            </a:r>
          </a:p>
          <a:p>
            <a:pPr eaLnBrk="1" hangingPunct="1">
              <a:buFont typeface="Arial" charset="0"/>
              <a:buNone/>
            </a:pPr>
            <a:r>
              <a:rPr lang="en-US" dirty="0" smtClean="0"/>
              <a:t>Overtime Allowance;</a:t>
            </a:r>
          </a:p>
          <a:p>
            <a:pPr eaLnBrk="1" hangingPunct="1">
              <a:buFont typeface="Arial" charset="0"/>
              <a:buNone/>
            </a:pPr>
            <a:r>
              <a:rPr lang="en-US" dirty="0" smtClean="0"/>
              <a:t>Uniform Allowance;</a:t>
            </a:r>
          </a:p>
          <a:p>
            <a:pPr eaLnBrk="1" hangingPunct="1">
              <a:buFont typeface="Arial" charset="0"/>
              <a:buNone/>
            </a:pPr>
            <a:r>
              <a:rPr lang="en-US" dirty="0" smtClean="0"/>
              <a:t>Call Duty Allowance;</a:t>
            </a:r>
          </a:p>
          <a:p>
            <a:pPr eaLnBrk="1" hangingPunct="1">
              <a:buFont typeface="Arial" charset="0"/>
              <a:buNone/>
            </a:pPr>
            <a:r>
              <a:rPr lang="en-US" dirty="0" smtClean="0"/>
              <a:t>Acting Allowance;</a:t>
            </a:r>
          </a:p>
          <a:p>
            <a:pPr eaLnBrk="1" hangingPunct="1">
              <a:buFont typeface="Arial" charset="0"/>
              <a:buNone/>
            </a:pPr>
            <a:r>
              <a:rPr lang="en-US" dirty="0" smtClean="0"/>
              <a:t>Resettlement Allowance;</a:t>
            </a:r>
          </a:p>
          <a:p>
            <a:pPr eaLnBrk="1" hangingPunct="1">
              <a:buFont typeface="Arial" charset="0"/>
              <a:buNone/>
            </a:pPr>
            <a:r>
              <a:rPr lang="en-US" dirty="0" smtClean="0"/>
              <a:t>Teaching Allowance;</a:t>
            </a:r>
          </a:p>
          <a:p>
            <a:pPr eaLnBrk="1" hangingPunct="1">
              <a:buFont typeface="Arial" charset="0"/>
              <a:buNone/>
            </a:pPr>
            <a:endParaRPr lang="en-US"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CONCLUSION</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US" dirty="0" smtClean="0"/>
              <a:t>The public service rules must be read in conjunction with other relevant rules, circulars and guidelines that will be issued from time to time. </a:t>
            </a:r>
          </a:p>
          <a:p>
            <a:r>
              <a:rPr lang="en-US" dirty="0" smtClean="0"/>
              <a:t>It is applicable to all public servants and public office holders. </a:t>
            </a:r>
          </a:p>
          <a:p>
            <a:r>
              <a:rPr lang="en-US" dirty="0" smtClean="0"/>
              <a:t>It must equally be applied in all official business where applicable and necessary.</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100" y="381000"/>
            <a:ext cx="7499350" cy="5867400"/>
          </a:xfrm>
        </p:spPr>
        <p:txBody>
          <a:bodyPr rtlCol="0">
            <a:normAutofit lnSpcReduction="10000"/>
          </a:bodyPr>
          <a:lstStyle/>
          <a:p>
            <a:pPr marL="179388" indent="-179388" algn="just" eaLnBrk="1" fontAlgn="auto" hangingPunct="1">
              <a:spcAft>
                <a:spcPts val="0"/>
              </a:spcAft>
              <a:buFont typeface="Arial" pitchFamily="34" charset="0"/>
              <a:buNone/>
              <a:tabLst>
                <a:tab pos="293688" algn="l"/>
              </a:tabLst>
              <a:defRPr/>
            </a:pPr>
            <a:r>
              <a:rPr lang="en-US" b="1" dirty="0" smtClean="0"/>
              <a:t>Eligibility for Appointment: cont.</a:t>
            </a:r>
            <a:endParaRPr lang="en-US" dirty="0" smtClean="0"/>
          </a:p>
          <a:p>
            <a:pPr marL="179388" indent="-179388" algn="just" eaLnBrk="1" fontAlgn="auto" hangingPunct="1">
              <a:spcAft>
                <a:spcPts val="0"/>
              </a:spcAft>
              <a:buFont typeface="Wingdings" pitchFamily="2" charset="2"/>
              <a:buChar char="§"/>
              <a:tabLst>
                <a:tab pos="293688" algn="l"/>
              </a:tabLst>
              <a:defRPr/>
            </a:pPr>
            <a:r>
              <a:rPr lang="en-US" dirty="0" smtClean="0"/>
              <a:t>State employments previously engaged in; why he resigned and if he is obliged to remain in any employment; </a:t>
            </a:r>
          </a:p>
          <a:p>
            <a:pPr marL="179388" indent="-179388" algn="just" eaLnBrk="1" fontAlgn="auto" hangingPunct="1">
              <a:spcAft>
                <a:spcPts val="0"/>
              </a:spcAft>
              <a:buFont typeface="Wingdings" pitchFamily="2" charset="2"/>
              <a:buChar char="§"/>
              <a:tabLst>
                <a:tab pos="293688" algn="l"/>
              </a:tabLst>
              <a:defRPr/>
            </a:pPr>
            <a:r>
              <a:rPr lang="en-US" dirty="0" smtClean="0"/>
              <a:t>State whether or not he is free from financial embarrassment;</a:t>
            </a:r>
          </a:p>
          <a:p>
            <a:pPr marL="179388" indent="-179388" algn="just" eaLnBrk="1" fontAlgn="auto" hangingPunct="1">
              <a:spcAft>
                <a:spcPts val="0"/>
              </a:spcAft>
              <a:buFont typeface="Wingdings" pitchFamily="2" charset="2"/>
              <a:buChar char="§"/>
              <a:tabLst>
                <a:tab pos="293688" algn="l"/>
              </a:tabLst>
              <a:defRPr/>
            </a:pPr>
            <a:r>
              <a:rPr lang="en-US" dirty="0" smtClean="0"/>
              <a:t>Should possess the NYSC discharge or exemption certificate where applicable. </a:t>
            </a:r>
          </a:p>
          <a:p>
            <a:pPr marL="179388" indent="-179388" algn="just" eaLnBrk="1" fontAlgn="auto" hangingPunct="1">
              <a:spcAft>
                <a:spcPts val="0"/>
              </a:spcAft>
              <a:buFont typeface="Wingdings" pitchFamily="2" charset="2"/>
              <a:buChar char="§"/>
              <a:tabLst>
                <a:tab pos="293688" algn="l"/>
              </a:tabLst>
              <a:defRPr/>
            </a:pPr>
            <a:r>
              <a:rPr lang="en-US" dirty="0" smtClean="0"/>
              <a:t>Appointment of officers into the service must have been authorized by OHCSF and supervisory Boards in the case of </a:t>
            </a:r>
            <a:r>
              <a:rPr lang="en-US" dirty="0" err="1" smtClean="0"/>
              <a:t>parastatals</a:t>
            </a:r>
            <a:r>
              <a:rPr lang="en-US" dirty="0" smtClean="0"/>
              <a:t>.</a:t>
            </a:r>
          </a:p>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2042</TotalTime>
  <Words>5592</Words>
  <Application>Microsoft Office PowerPoint</Application>
  <PresentationFormat>On-screen Show (4:3)</PresentationFormat>
  <Paragraphs>500</Paragraphs>
  <Slides>83</Slides>
  <Notes>3</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Slide 1</vt:lpstr>
      <vt:lpstr>Learning Objectives</vt:lpstr>
      <vt:lpstr>The Public Service</vt:lpstr>
      <vt:lpstr>Slide 4</vt:lpstr>
      <vt:lpstr>Slide 5</vt:lpstr>
      <vt:lpstr>Slide 6</vt:lpstr>
      <vt:lpstr>Slide 7</vt:lpstr>
      <vt:lpstr>Slide 8</vt:lpstr>
      <vt:lpstr>Slide 9</vt:lpstr>
      <vt:lpstr>Slide 10</vt:lpstr>
      <vt:lpstr>Slide 11</vt:lpstr>
      <vt:lpstr>Requirement</vt:lpstr>
      <vt:lpstr>Career Path in the Public service</vt:lpstr>
      <vt:lpstr>Slide 14</vt:lpstr>
      <vt:lpstr>Criteria Weight for Promotion</vt:lpstr>
      <vt:lpstr>Slide 16</vt:lpstr>
      <vt:lpstr>Slide 17</vt:lpstr>
      <vt:lpstr>Conversion </vt:lpstr>
      <vt:lpstr>Slide 19</vt:lpstr>
      <vt:lpstr>Slide 20</vt:lpstr>
      <vt:lpstr>DISCIPLINE AND DISCIPLINARY PROCEDURE</vt:lpstr>
      <vt:lpstr>Power to Discipline in Federal Civil Service </vt:lpstr>
      <vt:lpstr> Ground/Basic for Disciplinary A ction against an Officer </vt:lpstr>
      <vt:lpstr>General Inefficiency </vt:lpstr>
      <vt:lpstr>Conditions for Termination</vt:lpstr>
      <vt:lpstr>Slide 26</vt:lpstr>
      <vt:lpstr>Termination of Female Pregnant Officer for Inefficiency</vt:lpstr>
      <vt:lpstr>Misconduct </vt:lpstr>
      <vt:lpstr>Acts Constituting Misconduct</vt:lpstr>
      <vt:lpstr>Slide 30</vt:lpstr>
      <vt:lpstr>Serious misconduct</vt:lpstr>
      <vt:lpstr>Acts Constituting Serious Misconduct</vt:lpstr>
      <vt:lpstr>Slide 33</vt:lpstr>
      <vt:lpstr>Slide 34</vt:lpstr>
      <vt:lpstr>Effective Date of Dismissal</vt:lpstr>
      <vt:lpstr>DISCIPLINARY PROCEDURES</vt:lpstr>
      <vt:lpstr>Slide 37</vt:lpstr>
      <vt:lpstr>Slide 38</vt:lpstr>
      <vt:lpstr>Condition For Postponement Of Disciplinary Actions </vt:lpstr>
      <vt:lpstr>Removal From Services Without Procedures</vt:lpstr>
      <vt:lpstr>Interdiction </vt:lpstr>
      <vt:lpstr>Suspension should not be used as a synonym for interdiction.</vt:lpstr>
      <vt:lpstr>Procedures for Interdiction and suspension</vt:lpstr>
      <vt:lpstr>Slide 44</vt:lpstr>
      <vt:lpstr>Condition for Interdiction and Suspension</vt:lpstr>
      <vt:lpstr>Responsibility of Interdicted or Suspended Staff</vt:lpstr>
      <vt:lpstr> Procedure For Handling Courts Decision on Criminals Charges/Allegations </vt:lpstr>
      <vt:lpstr>Slide 48</vt:lpstr>
      <vt:lpstr>Slide 49</vt:lpstr>
      <vt:lpstr>Conduct Prejudicial to the Security of the State</vt:lpstr>
      <vt:lpstr>Procedures for Handling an Offence not covered in the Rules</vt:lpstr>
      <vt:lpstr>Retirement in Public Interest</vt:lpstr>
      <vt:lpstr>Disciplinary Measures</vt:lpstr>
      <vt:lpstr> Petition and Appeal </vt:lpstr>
      <vt:lpstr>Disqualification of Petition/Appeal </vt:lpstr>
      <vt:lpstr> Levels of Appeal in the Service </vt:lpstr>
      <vt:lpstr>Slide 57</vt:lpstr>
      <vt:lpstr> Conditions to be met before proceeding to court. </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ONI</dc:creator>
  <cp:lastModifiedBy>OLASOFT COMPUTER</cp:lastModifiedBy>
  <cp:revision>148</cp:revision>
  <dcterms:created xsi:type="dcterms:W3CDTF">2010-11-08T18:13:38Z</dcterms:created>
  <dcterms:modified xsi:type="dcterms:W3CDTF">2023-08-10T07:30:22Z</dcterms:modified>
</cp:coreProperties>
</file>